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sldIdLst>
    <p:sldId id="256" r:id="rId2"/>
    <p:sldId id="375" r:id="rId3"/>
    <p:sldId id="257" r:id="rId4"/>
    <p:sldId id="261" r:id="rId5"/>
    <p:sldId id="436" r:id="rId6"/>
    <p:sldId id="437" r:id="rId7"/>
    <p:sldId id="401" r:id="rId8"/>
    <p:sldId id="274" r:id="rId9"/>
    <p:sldId id="402" r:id="rId10"/>
    <p:sldId id="276" r:id="rId11"/>
    <p:sldId id="403" r:id="rId12"/>
    <p:sldId id="377" r:id="rId13"/>
    <p:sldId id="282" r:id="rId14"/>
    <p:sldId id="404" r:id="rId15"/>
    <p:sldId id="405" r:id="rId16"/>
    <p:sldId id="406" r:id="rId17"/>
    <p:sldId id="413" r:id="rId18"/>
    <p:sldId id="439" r:id="rId19"/>
    <p:sldId id="441" r:id="rId20"/>
    <p:sldId id="410" r:id="rId21"/>
    <p:sldId id="442" r:id="rId22"/>
    <p:sldId id="412" r:id="rId23"/>
    <p:sldId id="446" r:id="rId24"/>
    <p:sldId id="443" r:id="rId25"/>
    <p:sldId id="414" r:id="rId26"/>
    <p:sldId id="415" r:id="rId27"/>
    <p:sldId id="416" r:id="rId28"/>
    <p:sldId id="417" r:id="rId29"/>
    <p:sldId id="418" r:id="rId30"/>
    <p:sldId id="444" r:id="rId31"/>
    <p:sldId id="419" r:id="rId32"/>
    <p:sldId id="407" r:id="rId33"/>
    <p:sldId id="456" r:id="rId34"/>
    <p:sldId id="463" r:id="rId35"/>
    <p:sldId id="462" r:id="rId36"/>
    <p:sldId id="457" r:id="rId37"/>
    <p:sldId id="420" r:id="rId38"/>
    <p:sldId id="421" r:id="rId39"/>
    <p:sldId id="458" r:id="rId40"/>
    <p:sldId id="460" r:id="rId41"/>
    <p:sldId id="461" r:id="rId42"/>
    <p:sldId id="459" r:id="rId43"/>
    <p:sldId id="422" r:id="rId44"/>
    <p:sldId id="445" r:id="rId45"/>
    <p:sldId id="464" r:id="rId46"/>
    <p:sldId id="465" r:id="rId47"/>
    <p:sldId id="466" r:id="rId48"/>
    <p:sldId id="426" r:id="rId49"/>
    <p:sldId id="467" r:id="rId50"/>
    <p:sldId id="468" r:id="rId51"/>
    <p:sldId id="469" r:id="rId52"/>
    <p:sldId id="470" r:id="rId53"/>
    <p:sldId id="471" r:id="rId54"/>
    <p:sldId id="472" r:id="rId55"/>
    <p:sldId id="427" r:id="rId56"/>
    <p:sldId id="428" r:id="rId57"/>
    <p:sldId id="433" r:id="rId58"/>
    <p:sldId id="430" r:id="rId59"/>
    <p:sldId id="431" r:id="rId60"/>
    <p:sldId id="478" r:id="rId61"/>
    <p:sldId id="475" r:id="rId62"/>
    <p:sldId id="434" r:id="rId63"/>
    <p:sldId id="435" r:id="rId64"/>
    <p:sldId id="476" r:id="rId65"/>
    <p:sldId id="356" r:id="rId6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5A83B1BC-5AE2-492A-B7D5-35CB44396ED9}">
          <p14:sldIdLst>
            <p14:sldId id="256"/>
            <p14:sldId id="375"/>
            <p14:sldId id="257"/>
            <p14:sldId id="261"/>
            <p14:sldId id="436"/>
            <p14:sldId id="437"/>
            <p14:sldId id="401"/>
            <p14:sldId id="274"/>
            <p14:sldId id="402"/>
            <p14:sldId id="276"/>
            <p14:sldId id="403"/>
            <p14:sldId id="377"/>
            <p14:sldId id="282"/>
            <p14:sldId id="404"/>
            <p14:sldId id="405"/>
            <p14:sldId id="406"/>
            <p14:sldId id="413"/>
            <p14:sldId id="439"/>
            <p14:sldId id="441"/>
            <p14:sldId id="410"/>
            <p14:sldId id="442"/>
            <p14:sldId id="412"/>
            <p14:sldId id="446"/>
            <p14:sldId id="443"/>
            <p14:sldId id="414"/>
            <p14:sldId id="415"/>
            <p14:sldId id="416"/>
            <p14:sldId id="417"/>
            <p14:sldId id="418"/>
            <p14:sldId id="444"/>
            <p14:sldId id="419"/>
            <p14:sldId id="407"/>
            <p14:sldId id="456"/>
            <p14:sldId id="463"/>
            <p14:sldId id="462"/>
            <p14:sldId id="457"/>
            <p14:sldId id="420"/>
            <p14:sldId id="421"/>
            <p14:sldId id="458"/>
            <p14:sldId id="460"/>
            <p14:sldId id="461"/>
            <p14:sldId id="459"/>
            <p14:sldId id="422"/>
            <p14:sldId id="445"/>
            <p14:sldId id="464"/>
            <p14:sldId id="465"/>
            <p14:sldId id="466"/>
            <p14:sldId id="426"/>
            <p14:sldId id="467"/>
            <p14:sldId id="468"/>
            <p14:sldId id="469"/>
            <p14:sldId id="470"/>
            <p14:sldId id="471"/>
            <p14:sldId id="472"/>
            <p14:sldId id="427"/>
            <p14:sldId id="428"/>
            <p14:sldId id="433"/>
            <p14:sldId id="430"/>
            <p14:sldId id="431"/>
            <p14:sldId id="478"/>
            <p14:sldId id="475"/>
            <p14:sldId id="434"/>
            <p14:sldId id="435"/>
            <p14:sldId id="476"/>
          </p14:sldIdLst>
        </p14:section>
        <p14:section name="Sección sin título" id="{D76D1B45-D087-4147-BCAF-F8CB384A45C2}">
          <p14:sldIdLst>
            <p14:sldId id="3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p:cViewPr varScale="1">
        <p:scale>
          <a:sx n="72" d="100"/>
          <a:sy n="72" d="100"/>
        </p:scale>
        <p:origin x="54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0EFB2E0-2AD4-4C8D-ACEA-2467FE6BB359}" type="datetimeFigureOut">
              <a:rPr lang="es-EC" smtClean="0"/>
              <a:t>2/5/2020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68965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0EFB2E0-2AD4-4C8D-ACEA-2467FE6BB359}" type="datetimeFigureOut">
              <a:rPr lang="es-EC" smtClean="0"/>
              <a:t>2/5/2020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1683461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0EFB2E0-2AD4-4C8D-ACEA-2467FE6BB359}" type="datetimeFigureOut">
              <a:rPr lang="es-EC" smtClean="0"/>
              <a:t>2/5/2020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2926314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a:t>Haga clic para modificar el estilo de texto del patrón</a:t>
            </a:r>
          </a:p>
        </p:txBody>
      </p:sp>
      <p:sp>
        <p:nvSpPr>
          <p:cNvPr id="4" name="Date Placeholder 3"/>
          <p:cNvSpPr>
            <a:spLocks noGrp="1"/>
          </p:cNvSpPr>
          <p:nvPr>
            <p:ph type="dt" sz="half" idx="10"/>
          </p:nvPr>
        </p:nvSpPr>
        <p:spPr/>
        <p:txBody>
          <a:bodyPr/>
          <a:lstStyle/>
          <a:p>
            <a:fld id="{A0EFB2E0-2AD4-4C8D-ACEA-2467FE6BB359}" type="datetimeFigureOut">
              <a:rPr lang="es-EC" smtClean="0"/>
              <a:t>2/5/2020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3685123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a:t>Haga clic para modificar el estilo de texto del patrón</a:t>
            </a:r>
          </a:p>
        </p:txBody>
      </p:sp>
      <p:sp>
        <p:nvSpPr>
          <p:cNvPr id="4" name="Date Placeholder 3"/>
          <p:cNvSpPr>
            <a:spLocks noGrp="1"/>
          </p:cNvSpPr>
          <p:nvPr>
            <p:ph type="dt" sz="half" idx="10"/>
          </p:nvPr>
        </p:nvSpPr>
        <p:spPr/>
        <p:txBody>
          <a:bodyPr/>
          <a:lstStyle/>
          <a:p>
            <a:fld id="{A0EFB2E0-2AD4-4C8D-ACEA-2467FE6BB359}" type="datetimeFigureOut">
              <a:rPr lang="es-EC" smtClean="0"/>
              <a:t>2/5/2020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1303378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0EFB2E0-2AD4-4C8D-ACEA-2467FE6BB359}" type="datetimeFigureOut">
              <a:rPr lang="es-EC" smtClean="0"/>
              <a:t>2/5/2020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354751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0EFB2E0-2AD4-4C8D-ACEA-2467FE6BB359}" type="datetimeFigureOut">
              <a:rPr lang="es-EC" smtClean="0"/>
              <a:t>2/5/2020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351650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0EFB2E0-2AD4-4C8D-ACEA-2467FE6BB359}" type="datetimeFigureOut">
              <a:rPr lang="es-EC" smtClean="0"/>
              <a:t>2/5/2020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1039426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0EFB2E0-2AD4-4C8D-ACEA-2467FE6BB359}" type="datetimeFigureOut">
              <a:rPr lang="es-EC" smtClean="0"/>
              <a:t>2/5/2020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3163547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0EFB2E0-2AD4-4C8D-ACEA-2467FE6BB359}" type="datetimeFigureOut">
              <a:rPr lang="es-EC" smtClean="0"/>
              <a:t>2/5/2020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333479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0EFB2E0-2AD4-4C8D-ACEA-2467FE6BB359}" type="datetimeFigureOut">
              <a:rPr lang="es-EC" smtClean="0"/>
              <a:t>2/5/2020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562297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0EFB2E0-2AD4-4C8D-ACEA-2467FE6BB359}" type="datetimeFigureOut">
              <a:rPr lang="es-EC" smtClean="0"/>
              <a:t>2/5/2020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309358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0EFB2E0-2AD4-4C8D-ACEA-2467FE6BB359}" type="datetimeFigureOut">
              <a:rPr lang="es-EC" smtClean="0"/>
              <a:t>2/5/2020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2308034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0EFB2E0-2AD4-4C8D-ACEA-2467FE6BB359}" type="datetimeFigureOut">
              <a:rPr lang="es-EC" smtClean="0"/>
              <a:t>2/5/2020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295113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FB2E0-2AD4-4C8D-ACEA-2467FE6BB359}" type="datetimeFigureOut">
              <a:rPr lang="es-EC" smtClean="0"/>
              <a:t>2/5/2020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307778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0EFB2E0-2AD4-4C8D-ACEA-2467FE6BB359}" type="datetimeFigureOut">
              <a:rPr lang="es-EC" smtClean="0"/>
              <a:t>2/5/2020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102890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a:off x="6399212" y="5883275"/>
            <a:ext cx="914400" cy="365125"/>
          </a:xfrm>
        </p:spPr>
        <p:txBody>
          <a:bodyPr/>
          <a:lstStyle/>
          <a:p>
            <a:fld id="{A0EFB2E0-2AD4-4C8D-ACEA-2467FE6BB359}" type="datetimeFigureOut">
              <a:rPr lang="es-EC" smtClean="0"/>
              <a:t>2/5/2020</a:t>
            </a:fld>
            <a:endParaRPr lang="es-EC"/>
          </a:p>
        </p:txBody>
      </p:sp>
      <p:sp>
        <p:nvSpPr>
          <p:cNvPr id="6" name="Footer Placeholder 5"/>
          <p:cNvSpPr>
            <a:spLocks noGrp="1"/>
          </p:cNvSpPr>
          <p:nvPr>
            <p:ph type="ftr" sz="quarter" idx="11"/>
          </p:nvPr>
        </p:nvSpPr>
        <p:spPr>
          <a:xfrm>
            <a:off x="1141412" y="5883275"/>
            <a:ext cx="5105400" cy="365125"/>
          </a:xfrm>
        </p:spPr>
        <p:txBody>
          <a:bodyPr/>
          <a:lstStyle/>
          <a:p>
            <a:endParaRPr lang="es-EC"/>
          </a:p>
        </p:txBody>
      </p:sp>
      <p:sp>
        <p:nvSpPr>
          <p:cNvPr id="7" name="Slide Number Placeholder 6"/>
          <p:cNvSpPr>
            <a:spLocks noGrp="1"/>
          </p:cNvSpPr>
          <p:nvPr>
            <p:ph type="sldNum" sz="quarter" idx="12"/>
          </p:nvPr>
        </p:nvSpPr>
        <p:spPr>
          <a:xfrm>
            <a:off x="10742612" y="5883275"/>
            <a:ext cx="322567" cy="365125"/>
          </a:xfrm>
        </p:spPr>
        <p:txBody>
          <a:bodyPr/>
          <a:lstStyle/>
          <a:p>
            <a:fld id="{AC4C0094-741D-444B-B197-AEA13F520F33}" type="slidenum">
              <a:rPr lang="es-EC" smtClean="0"/>
              <a:t>‹Nº›</a:t>
            </a:fld>
            <a:endParaRPr lang="es-EC"/>
          </a:p>
        </p:txBody>
      </p:sp>
    </p:spTree>
    <p:extLst>
      <p:ext uri="{BB962C8B-B14F-4D97-AF65-F5344CB8AC3E}">
        <p14:creationId xmlns:p14="http://schemas.microsoft.com/office/powerpoint/2010/main" val="2460454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0EFB2E0-2AD4-4C8D-ACEA-2467FE6BB359}" type="datetimeFigureOut">
              <a:rPr lang="es-EC" smtClean="0"/>
              <a:t>2/5/2020</a:t>
            </a:fld>
            <a:endParaRPr lang="es-EC"/>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s-EC"/>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C4C0094-741D-444B-B197-AEA13F520F33}" type="slidenum">
              <a:rPr lang="es-EC" smtClean="0"/>
              <a:t>‹Nº›</a:t>
            </a:fld>
            <a:endParaRPr lang="es-EC"/>
          </a:p>
        </p:txBody>
      </p:sp>
    </p:spTree>
    <p:extLst>
      <p:ext uri="{BB962C8B-B14F-4D97-AF65-F5344CB8AC3E}">
        <p14:creationId xmlns:p14="http://schemas.microsoft.com/office/powerpoint/2010/main" val="4284894725"/>
      </p:ext>
    </p:extLst>
  </p:cSld>
  <p:clrMap bg1="dk1" tx1="lt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1012" y="437519"/>
            <a:ext cx="8676222" cy="2491947"/>
          </a:xfrm>
        </p:spPr>
        <p:txBody>
          <a:bodyPr>
            <a:normAutofit fontScale="90000"/>
          </a:bodyPr>
          <a:lstStyle/>
          <a:p>
            <a:br>
              <a:rPr lang="es-EC" sz="4000" dirty="0"/>
            </a:br>
            <a:br>
              <a:rPr lang="es-EC" sz="4000" dirty="0"/>
            </a:br>
            <a:br>
              <a:rPr lang="es-EC" sz="4000" dirty="0"/>
            </a:br>
            <a:r>
              <a:rPr lang="es-EC" sz="4000" dirty="0"/>
              <a:t>INTERSTICIO</a:t>
            </a:r>
            <a:br>
              <a:rPr lang="es-EC" sz="4000" dirty="0"/>
            </a:br>
            <a:br>
              <a:rPr lang="es-EC" sz="4000" dirty="0"/>
            </a:br>
            <a:r>
              <a:rPr lang="es-EC" sz="2700" dirty="0"/>
              <a:t>Eniff Katherine Bayas R.</a:t>
            </a:r>
            <a:endParaRPr lang="es-EC" dirty="0"/>
          </a:p>
        </p:txBody>
      </p:sp>
      <p:sp>
        <p:nvSpPr>
          <p:cNvPr id="3" name="Subtítulo 2"/>
          <p:cNvSpPr>
            <a:spLocks noGrp="1"/>
          </p:cNvSpPr>
          <p:nvPr>
            <p:ph type="subTitle" idx="1"/>
          </p:nvPr>
        </p:nvSpPr>
        <p:spPr>
          <a:xfrm>
            <a:off x="1751012" y="3132667"/>
            <a:ext cx="8676222" cy="2658533"/>
          </a:xfrm>
        </p:spPr>
        <p:txBody>
          <a:bodyPr>
            <a:normAutofit fontScale="92500" lnSpcReduction="20000"/>
          </a:bodyPr>
          <a:lstStyle/>
          <a:p>
            <a:endParaRPr lang="es-EC" dirty="0"/>
          </a:p>
          <a:p>
            <a:r>
              <a:rPr lang="es-EC" dirty="0"/>
              <a:t>Tesis para obtener el título de licenciada en Artes Visuales</a:t>
            </a:r>
          </a:p>
          <a:p>
            <a:endParaRPr lang="es-EC" dirty="0"/>
          </a:p>
          <a:p>
            <a:r>
              <a:rPr lang="es-EC" dirty="0"/>
              <a:t>Tribunal de pre-defensa</a:t>
            </a:r>
          </a:p>
          <a:p>
            <a:r>
              <a:rPr lang="es-ES" dirty="0">
                <a:effectLst/>
              </a:rPr>
              <a:t>Juan Carlos Fernández</a:t>
            </a:r>
          </a:p>
          <a:p>
            <a:r>
              <a:rPr lang="es-ES" dirty="0">
                <a:effectLst/>
              </a:rPr>
              <a:t>Juan Caguana</a:t>
            </a:r>
          </a:p>
          <a:p>
            <a:r>
              <a:rPr lang="es-ES" dirty="0">
                <a:effectLst/>
              </a:rPr>
              <a:t>Marcos Restrepo</a:t>
            </a:r>
            <a:endParaRPr lang="es-EC" dirty="0">
              <a:effectLst/>
            </a:endParaRPr>
          </a:p>
        </p:txBody>
      </p:sp>
    </p:spTree>
    <p:extLst>
      <p:ext uri="{BB962C8B-B14F-4D97-AF65-F5344CB8AC3E}">
        <p14:creationId xmlns:p14="http://schemas.microsoft.com/office/powerpoint/2010/main" val="1113534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1413" y="381001"/>
            <a:ext cx="9905998" cy="609600"/>
          </a:xfrm>
        </p:spPr>
        <p:txBody>
          <a:bodyPr/>
          <a:lstStyle/>
          <a:p>
            <a:r>
              <a:rPr lang="es-EC" dirty="0">
                <a:solidFill>
                  <a:schemeClr val="tx1"/>
                </a:solidFill>
              </a:rPr>
              <a:t>Declaración de intenciones</a:t>
            </a:r>
          </a:p>
        </p:txBody>
      </p:sp>
      <p:sp>
        <p:nvSpPr>
          <p:cNvPr id="3" name="Marcador de contenido 2"/>
          <p:cNvSpPr>
            <a:spLocks noGrp="1"/>
          </p:cNvSpPr>
          <p:nvPr>
            <p:ph idx="1"/>
          </p:nvPr>
        </p:nvSpPr>
        <p:spPr>
          <a:xfrm>
            <a:off x="929378" y="685801"/>
            <a:ext cx="9905998" cy="5198075"/>
          </a:xfrm>
        </p:spPr>
        <p:txBody>
          <a:bodyPr>
            <a:normAutofit/>
          </a:bodyPr>
          <a:lstStyle/>
          <a:p>
            <a:pPr algn="just"/>
            <a:r>
              <a:rPr lang="es-EC" dirty="0"/>
              <a:t>realizar una exposición artística en la que pueda </a:t>
            </a:r>
            <a:r>
              <a:rPr lang="es-EC" b="1" dirty="0"/>
              <a:t>darle corporeidad </a:t>
            </a:r>
            <a:r>
              <a:rPr lang="es-EC" dirty="0"/>
              <a:t>a </a:t>
            </a:r>
            <a:r>
              <a:rPr lang="es-EC" i="1" dirty="0"/>
              <a:t>los </a:t>
            </a:r>
            <a:r>
              <a:rPr lang="es-EC" b="1" i="1" dirty="0"/>
              <a:t>fantasmas</a:t>
            </a:r>
            <a:r>
              <a:rPr lang="es-EC" i="1" dirty="0"/>
              <a:t>, </a:t>
            </a:r>
            <a:r>
              <a:rPr lang="es-EC" dirty="0"/>
              <a:t>a los </a:t>
            </a:r>
            <a:r>
              <a:rPr lang="es-EC" b="1" i="1" dirty="0"/>
              <a:t>demonios</a:t>
            </a:r>
            <a:r>
              <a:rPr lang="es-EC" dirty="0"/>
              <a:t> </a:t>
            </a:r>
            <a:r>
              <a:rPr lang="es-EC" b="1" dirty="0"/>
              <a:t>que habitan en el inconsciente</a:t>
            </a:r>
            <a:r>
              <a:rPr lang="es-EC" dirty="0"/>
              <a:t>, </a:t>
            </a:r>
          </a:p>
          <a:p>
            <a:pPr algn="just"/>
            <a:r>
              <a:rPr lang="es-EC" dirty="0"/>
              <a:t>recreación de </a:t>
            </a:r>
            <a:r>
              <a:rPr lang="es-EC" b="1" dirty="0"/>
              <a:t>escenarios oníricos </a:t>
            </a:r>
            <a:r>
              <a:rPr lang="es-EC" dirty="0"/>
              <a:t>con materiales traduzcan y resignifiquen los espacios .</a:t>
            </a:r>
          </a:p>
          <a:p>
            <a:r>
              <a:rPr lang="es-EC" b="1" dirty="0">
                <a:effectLst/>
              </a:rPr>
              <a:t>experiencia sensorial</a:t>
            </a:r>
            <a:r>
              <a:rPr lang="es-EC" dirty="0">
                <a:effectLst/>
              </a:rPr>
              <a:t> completa. (Tacto, olfato, oído, gusto). </a:t>
            </a:r>
          </a:p>
          <a:p>
            <a:pPr algn="just"/>
            <a:r>
              <a:rPr lang="es-EC" dirty="0">
                <a:effectLst/>
              </a:rPr>
              <a:t>realizar una serie de </a:t>
            </a:r>
            <a:r>
              <a:rPr lang="es-EC" b="1" dirty="0">
                <a:effectLst/>
              </a:rPr>
              <a:t>intervenciones en la casa de mi infancia</a:t>
            </a:r>
            <a:endParaRPr lang="es-EC" b="1" dirty="0"/>
          </a:p>
        </p:txBody>
      </p:sp>
    </p:spTree>
    <p:extLst>
      <p:ext uri="{BB962C8B-B14F-4D97-AF65-F5344CB8AC3E}">
        <p14:creationId xmlns:p14="http://schemas.microsoft.com/office/powerpoint/2010/main" val="1849548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41413" y="1562100"/>
            <a:ext cx="9905998" cy="3124201"/>
          </a:xfrm>
        </p:spPr>
        <p:txBody>
          <a:bodyPr>
            <a:normAutofit fontScale="92500" lnSpcReduction="20000"/>
          </a:bodyPr>
          <a:lstStyle/>
          <a:p>
            <a:pPr algn="just"/>
            <a:r>
              <a:rPr lang="es-EC" dirty="0"/>
              <a:t>Para ello planteo las siguientes preguntas de investigación:</a:t>
            </a:r>
          </a:p>
          <a:p>
            <a:pPr algn="just"/>
            <a:r>
              <a:rPr lang="es-EC" dirty="0"/>
              <a:t>¿Cómo lograr que, al ser una propuesta artística autobiográfica, cobre sentido crítico y reflexivo en el otro? </a:t>
            </a:r>
          </a:p>
          <a:p>
            <a:pPr algn="just"/>
            <a:r>
              <a:rPr lang="es-EC" dirty="0"/>
              <a:t>¿Cómo lograr establecer una experiencia sensible, semejante a la del individuo inmerso en el sueño a partir de la instalación? </a:t>
            </a:r>
          </a:p>
          <a:p>
            <a:pPr algn="just"/>
            <a:r>
              <a:rPr lang="es-EC"/>
              <a:t>¿</a:t>
            </a:r>
            <a:r>
              <a:rPr lang="es-EC" dirty="0"/>
              <a:t>Cómo crear una propuesta adecuada que evoque a través de la instalación algo tan subjetivo como el inconsciente</a:t>
            </a:r>
            <a:r>
              <a:rPr lang="es-EC"/>
              <a:t>?  </a:t>
            </a:r>
          </a:p>
          <a:p>
            <a:pPr algn="just"/>
            <a:r>
              <a:rPr lang="es-EC"/>
              <a:t>¿</a:t>
            </a:r>
            <a:r>
              <a:rPr lang="es-EC" dirty="0"/>
              <a:t>De qué manera y con qué recursos puedo establecer un glosario de simbologías que sirva de puente reflexivo para el espectador para mayor comprensión de las obras expuestas?</a:t>
            </a:r>
          </a:p>
        </p:txBody>
      </p:sp>
    </p:spTree>
    <p:extLst>
      <p:ext uri="{BB962C8B-B14F-4D97-AF65-F5344CB8AC3E}">
        <p14:creationId xmlns:p14="http://schemas.microsoft.com/office/powerpoint/2010/main" val="692490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9946" y="2057399"/>
            <a:ext cx="9905998" cy="1905000"/>
          </a:xfrm>
        </p:spPr>
        <p:txBody>
          <a:bodyPr>
            <a:normAutofit/>
          </a:bodyPr>
          <a:lstStyle/>
          <a:p>
            <a:pPr algn="ctr"/>
            <a:r>
              <a:rPr lang="es-EC" sz="4800" dirty="0"/>
              <a:t>genealogía</a:t>
            </a:r>
          </a:p>
        </p:txBody>
      </p:sp>
    </p:spTree>
    <p:extLst>
      <p:ext uri="{BB962C8B-B14F-4D97-AF65-F5344CB8AC3E}">
        <p14:creationId xmlns:p14="http://schemas.microsoft.com/office/powerpoint/2010/main" val="410513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1413" y="1026754"/>
            <a:ext cx="9905998" cy="1178011"/>
          </a:xfrm>
        </p:spPr>
        <p:txBody>
          <a:bodyPr>
            <a:normAutofit fontScale="90000"/>
          </a:bodyPr>
          <a:lstStyle/>
          <a:p>
            <a:r>
              <a:rPr lang="es-EC" dirty="0">
                <a:solidFill>
                  <a:schemeClr val="tx1"/>
                </a:solidFill>
              </a:rPr>
              <a:t>La estructura de la Psique</a:t>
            </a:r>
            <a:br>
              <a:rPr lang="es-EC" dirty="0"/>
            </a:br>
            <a:br>
              <a:rPr lang="es-EC" dirty="0"/>
            </a:br>
            <a:endParaRPr lang="es-EC" dirty="0"/>
          </a:p>
        </p:txBody>
      </p:sp>
      <p:sp>
        <p:nvSpPr>
          <p:cNvPr id="3" name="Marcador de contenido 2"/>
          <p:cNvSpPr>
            <a:spLocks noGrp="1"/>
          </p:cNvSpPr>
          <p:nvPr>
            <p:ph idx="1"/>
          </p:nvPr>
        </p:nvSpPr>
        <p:spPr>
          <a:xfrm>
            <a:off x="1141413" y="1989666"/>
            <a:ext cx="9905998" cy="3124201"/>
          </a:xfrm>
        </p:spPr>
        <p:txBody>
          <a:bodyPr>
            <a:normAutofit fontScale="92500" lnSpcReduction="10000"/>
          </a:bodyPr>
          <a:lstStyle/>
          <a:p>
            <a:endParaRPr lang="es-EC" dirty="0"/>
          </a:p>
          <a:p>
            <a:pPr algn="just"/>
            <a:r>
              <a:rPr lang="es-EC" b="1" dirty="0"/>
              <a:t>teoría Freudiana</a:t>
            </a:r>
            <a:r>
              <a:rPr lang="es-EC" dirty="0"/>
              <a:t>:</a:t>
            </a:r>
          </a:p>
          <a:p>
            <a:pPr algn="just"/>
            <a:r>
              <a:rPr lang="es-EC" dirty="0"/>
              <a:t> la psique en tres niveles, </a:t>
            </a:r>
            <a:r>
              <a:rPr lang="es-EC" b="1" dirty="0"/>
              <a:t>el consciente (interactúa con el mundo real</a:t>
            </a:r>
            <a:r>
              <a:rPr lang="es-EC" dirty="0"/>
              <a:t>, habita el superyó), </a:t>
            </a:r>
          </a:p>
          <a:p>
            <a:pPr algn="just"/>
            <a:r>
              <a:rPr lang="es-EC" dirty="0"/>
              <a:t>el </a:t>
            </a:r>
            <a:r>
              <a:rPr lang="es-EC" b="1" dirty="0"/>
              <a:t>preconsciente (subyace a la conciencia</a:t>
            </a:r>
            <a:r>
              <a:rPr lang="es-EC" dirty="0"/>
              <a:t> y contiene información que podemos traer a la misma, como recuerdos etc., aquí habita el yo) </a:t>
            </a:r>
          </a:p>
          <a:p>
            <a:pPr algn="just"/>
            <a:r>
              <a:rPr lang="es-EC" dirty="0"/>
              <a:t>el </a:t>
            </a:r>
            <a:r>
              <a:rPr lang="es-EC" b="1" dirty="0"/>
              <a:t>inconsciente (donde habita todo lo que es detestable para la conciencia</a:t>
            </a:r>
            <a:r>
              <a:rPr lang="es-EC" dirty="0"/>
              <a:t>, aquí se aloja el ello). </a:t>
            </a:r>
            <a:r>
              <a:rPr lang="es-EC" b="1" dirty="0"/>
              <a:t>habitado por pulsiones, deseos y emociones </a:t>
            </a:r>
            <a:r>
              <a:rPr lang="es-EC" dirty="0"/>
              <a:t>que el individuo ha </a:t>
            </a:r>
            <a:r>
              <a:rPr lang="es-EC" b="1" dirty="0"/>
              <a:t>restringido</a:t>
            </a:r>
            <a:r>
              <a:rPr lang="es-EC" dirty="0"/>
              <a:t> para su consciente, </a:t>
            </a:r>
          </a:p>
        </p:txBody>
      </p:sp>
    </p:spTree>
    <p:extLst>
      <p:ext uri="{BB962C8B-B14F-4D97-AF65-F5344CB8AC3E}">
        <p14:creationId xmlns:p14="http://schemas.microsoft.com/office/powerpoint/2010/main" val="3855576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Símbolo y su expresión en los sueños</a:t>
            </a:r>
          </a:p>
        </p:txBody>
      </p:sp>
      <p:sp>
        <p:nvSpPr>
          <p:cNvPr id="3" name="Marcador de contenido 2"/>
          <p:cNvSpPr>
            <a:spLocks noGrp="1"/>
          </p:cNvSpPr>
          <p:nvPr>
            <p:ph idx="1"/>
          </p:nvPr>
        </p:nvSpPr>
        <p:spPr>
          <a:xfrm>
            <a:off x="946680" y="1710265"/>
            <a:ext cx="9905998" cy="3124201"/>
          </a:xfrm>
        </p:spPr>
        <p:txBody>
          <a:bodyPr/>
          <a:lstStyle/>
          <a:p>
            <a:pPr algn="just"/>
            <a:r>
              <a:rPr lang="es-ES" dirty="0">
                <a:effectLst/>
              </a:rPr>
              <a:t>Desde el psicoanálisis </a:t>
            </a:r>
            <a:r>
              <a:rPr lang="es-ES" b="1" dirty="0">
                <a:effectLst/>
              </a:rPr>
              <a:t>el símbolo se entiende como una unidad que expresa algo más allá de su significado</a:t>
            </a:r>
            <a:r>
              <a:rPr lang="es-ES" dirty="0">
                <a:effectLst/>
              </a:rPr>
              <a:t> inmediato,  </a:t>
            </a:r>
          </a:p>
          <a:p>
            <a:pPr algn="just"/>
            <a:r>
              <a:rPr lang="es-ES" dirty="0">
                <a:effectLst/>
              </a:rPr>
              <a:t>una imagen o palabra que </a:t>
            </a:r>
            <a:r>
              <a:rPr lang="es-ES" b="1" dirty="0">
                <a:effectLst/>
              </a:rPr>
              <a:t>se vacía de su carga conceptual y asimila otros contendidos dotados por el autor</a:t>
            </a:r>
            <a:endParaRPr lang="es-EC" b="1" dirty="0"/>
          </a:p>
        </p:txBody>
      </p:sp>
    </p:spTree>
    <p:extLst>
      <p:ext uri="{BB962C8B-B14F-4D97-AF65-F5344CB8AC3E}">
        <p14:creationId xmlns:p14="http://schemas.microsoft.com/office/powerpoint/2010/main" val="1607495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16013" y="745067"/>
            <a:ext cx="9905998" cy="5198533"/>
          </a:xfrm>
        </p:spPr>
        <p:txBody>
          <a:bodyPr>
            <a:normAutofit/>
          </a:bodyPr>
          <a:lstStyle/>
          <a:p>
            <a:pPr algn="just"/>
            <a:r>
              <a:rPr lang="es-EC" b="1" dirty="0"/>
              <a:t>Jung: los sueños resultan el  material  más  básico  y accesible  si  se  desea  investigar  la  facultad  del hombre  para  crear  símbolos,</a:t>
            </a:r>
            <a:r>
              <a:rPr lang="es-EC" dirty="0"/>
              <a:t> </a:t>
            </a:r>
            <a:r>
              <a:rPr lang="es-EC" b="1" dirty="0"/>
              <a:t>el sueño es una  expresión  específica  del  inconsciente</a:t>
            </a:r>
            <a:r>
              <a:rPr lang="es-EC" dirty="0"/>
              <a:t>.</a:t>
            </a:r>
          </a:p>
          <a:p>
            <a:pPr algn="just"/>
            <a:endParaRPr lang="es-EC" dirty="0"/>
          </a:p>
          <a:p>
            <a:pPr algn="just"/>
            <a:r>
              <a:rPr lang="es-ES" b="1" dirty="0">
                <a:effectLst/>
              </a:rPr>
              <a:t>Freud</a:t>
            </a:r>
            <a:r>
              <a:rPr lang="es-ES" dirty="0">
                <a:effectLst/>
              </a:rPr>
              <a:t>: </a:t>
            </a:r>
            <a:r>
              <a:rPr lang="es-ES" b="1" dirty="0">
                <a:effectLst/>
              </a:rPr>
              <a:t>los sueños nos revelan todo aquello que la mente consciente se niega a aceptar</a:t>
            </a:r>
            <a:r>
              <a:rPr lang="es-ES" dirty="0">
                <a:effectLst/>
              </a:rPr>
              <a:t>. </a:t>
            </a:r>
            <a:r>
              <a:rPr lang="es-ES" b="1" dirty="0">
                <a:effectLst/>
              </a:rPr>
              <a:t>Deseos</a:t>
            </a:r>
            <a:r>
              <a:rPr lang="es-ES" dirty="0">
                <a:effectLst/>
              </a:rPr>
              <a:t> que no queremos reconocer, que aparecen </a:t>
            </a:r>
            <a:r>
              <a:rPr lang="es-ES" b="1" dirty="0">
                <a:effectLst/>
              </a:rPr>
              <a:t>encriptados en el lenguaje onírico</a:t>
            </a:r>
            <a:r>
              <a:rPr lang="es-ES" dirty="0">
                <a:effectLst/>
              </a:rPr>
              <a:t>. </a:t>
            </a:r>
          </a:p>
          <a:p>
            <a:pPr algn="just"/>
            <a:r>
              <a:rPr lang="es-ES" dirty="0">
                <a:effectLst/>
              </a:rPr>
              <a:t>Lo que traduciría al </a:t>
            </a:r>
            <a:r>
              <a:rPr lang="es-ES" b="1" dirty="0">
                <a:effectLst/>
              </a:rPr>
              <a:t>sueño como un lenguaje de la represión</a:t>
            </a:r>
            <a:r>
              <a:rPr lang="es-ES" dirty="0">
                <a:effectLst/>
              </a:rPr>
              <a:t>. enraizado en su gran mayoría en la Infancia. </a:t>
            </a:r>
            <a:r>
              <a:rPr lang="es-ES" b="1" dirty="0">
                <a:effectLst/>
              </a:rPr>
              <a:t>“La infancia es una de las fuentes de las que el sueño obtiene más elementos”</a:t>
            </a:r>
            <a:endParaRPr lang="es-EC" b="1" dirty="0"/>
          </a:p>
          <a:p>
            <a:endParaRPr lang="es-EC" dirty="0"/>
          </a:p>
        </p:txBody>
      </p:sp>
    </p:spTree>
    <p:extLst>
      <p:ext uri="{BB962C8B-B14F-4D97-AF65-F5344CB8AC3E}">
        <p14:creationId xmlns:p14="http://schemas.microsoft.com/office/powerpoint/2010/main" val="1361614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Liberar al hombre de la razón, influencia del Surrealismo</a:t>
            </a:r>
          </a:p>
        </p:txBody>
      </p:sp>
      <p:sp>
        <p:nvSpPr>
          <p:cNvPr id="3" name="Marcador de contenido 2"/>
          <p:cNvSpPr>
            <a:spLocks noGrp="1"/>
          </p:cNvSpPr>
          <p:nvPr>
            <p:ph idx="1"/>
          </p:nvPr>
        </p:nvSpPr>
        <p:spPr>
          <a:xfrm>
            <a:off x="980546" y="1871133"/>
            <a:ext cx="9905998" cy="3124201"/>
          </a:xfrm>
        </p:spPr>
        <p:txBody>
          <a:bodyPr/>
          <a:lstStyle/>
          <a:p>
            <a:pPr algn="just"/>
            <a:r>
              <a:rPr lang="es-EC" dirty="0"/>
              <a:t>El surrealismo descansa en la creencia de una realidad superior de ciertas formas de asociación … de </a:t>
            </a:r>
            <a:r>
              <a:rPr lang="es-EC" b="1" dirty="0"/>
              <a:t>la omnipotencia del sueño</a:t>
            </a:r>
            <a:r>
              <a:rPr lang="es-EC" dirty="0"/>
              <a:t>, del proceso desinteresado del pensamiento. Tiende a </a:t>
            </a:r>
            <a:r>
              <a:rPr lang="es-EC" b="1" dirty="0"/>
              <a:t>arrasar definitivamente todos los mecanismos psíquicos restantes</a:t>
            </a:r>
            <a:r>
              <a:rPr lang="es-EC" dirty="0"/>
              <a:t> y a </a:t>
            </a:r>
            <a:r>
              <a:rPr lang="es-EC" b="1" dirty="0"/>
              <a:t>sustituirlos en la resolución de los principales problemas de la vida</a:t>
            </a:r>
          </a:p>
        </p:txBody>
      </p:sp>
    </p:spTree>
    <p:extLst>
      <p:ext uri="{BB962C8B-B14F-4D97-AF65-F5344CB8AC3E}">
        <p14:creationId xmlns:p14="http://schemas.microsoft.com/office/powerpoint/2010/main" val="167069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solidFill>
                  <a:schemeClr val="tx1"/>
                </a:solidFill>
              </a:rPr>
              <a:t>Sobre el espacio y sus formas de habitarlo</a:t>
            </a:r>
          </a:p>
        </p:txBody>
      </p:sp>
      <p:sp>
        <p:nvSpPr>
          <p:cNvPr id="3" name="Marcador de contenido 2"/>
          <p:cNvSpPr>
            <a:spLocks noGrp="1"/>
          </p:cNvSpPr>
          <p:nvPr>
            <p:ph idx="1"/>
          </p:nvPr>
        </p:nvSpPr>
        <p:spPr>
          <a:xfrm>
            <a:off x="1141413" y="2091265"/>
            <a:ext cx="9905998" cy="3124201"/>
          </a:xfrm>
        </p:spPr>
        <p:txBody>
          <a:bodyPr>
            <a:normAutofit fontScale="92500" lnSpcReduction="10000"/>
          </a:bodyPr>
          <a:lstStyle/>
          <a:p>
            <a:pPr marL="0" indent="0" algn="just">
              <a:buNone/>
            </a:pPr>
            <a:r>
              <a:rPr lang="es-EC" dirty="0"/>
              <a:t>Foucault: Las </a:t>
            </a:r>
            <a:r>
              <a:rPr lang="es-EC" b="1" u="sng" dirty="0"/>
              <a:t>heterotopías</a:t>
            </a:r>
            <a:r>
              <a:rPr lang="es-EC" dirty="0"/>
              <a:t> son </a:t>
            </a:r>
            <a:r>
              <a:rPr lang="es-EC" b="1" dirty="0"/>
              <a:t>espacios otros</a:t>
            </a:r>
            <a:r>
              <a:rPr lang="es-EC" dirty="0"/>
              <a:t>, que se emplazan en ciertos lugares, son contra espacios. Si </a:t>
            </a:r>
            <a:r>
              <a:rPr lang="es-EC" b="1" dirty="0"/>
              <a:t>la utopía, sólo puede ocupar un lugar en la imaginación, la heterotopía es una utopía perfectamente emplazada en la realidad.</a:t>
            </a:r>
          </a:p>
          <a:p>
            <a:pPr algn="just"/>
            <a:endParaRPr lang="es-EC" b="1" dirty="0"/>
          </a:p>
          <a:p>
            <a:pPr marL="896938" algn="just"/>
            <a:r>
              <a:rPr lang="es-EC" dirty="0"/>
              <a:t>“Son, en cierto modo, </a:t>
            </a:r>
            <a:r>
              <a:rPr lang="es-EC" b="1" dirty="0"/>
              <a:t>contra-espacios</a:t>
            </a:r>
            <a:r>
              <a:rPr lang="es-EC" dirty="0"/>
              <a:t>. </a:t>
            </a:r>
            <a:r>
              <a:rPr lang="es-EC" b="1" dirty="0"/>
              <a:t>Los niños conocen perfectamente </a:t>
            </a:r>
            <a:r>
              <a:rPr lang="es-EC" dirty="0"/>
              <a:t>dichos contra-espacios, esas </a:t>
            </a:r>
            <a:r>
              <a:rPr lang="es-EC" b="1" dirty="0"/>
              <a:t>utopías localizadas</a:t>
            </a:r>
            <a:r>
              <a:rPr lang="es-EC" dirty="0"/>
              <a:t>: por supuesto, una de ellas es el fondo del jardín; por supuesto, otra de ellas es el granero o, mejor aún, </a:t>
            </a:r>
            <a:r>
              <a:rPr lang="es-EC" b="1" dirty="0"/>
              <a:t>la tienda de apache erguida en medio del mismo; o bien, un jueves por la tarde, la cama de los padres.”</a:t>
            </a:r>
          </a:p>
          <a:p>
            <a:pPr algn="r"/>
            <a:r>
              <a:rPr lang="es-EC" dirty="0"/>
              <a:t>M. </a:t>
            </a:r>
            <a:r>
              <a:rPr lang="es-EC" dirty="0" err="1"/>
              <a:t>Faulcaut</a:t>
            </a:r>
            <a:endParaRPr lang="es-EC" dirty="0"/>
          </a:p>
        </p:txBody>
      </p:sp>
    </p:spTree>
    <p:extLst>
      <p:ext uri="{BB962C8B-B14F-4D97-AF65-F5344CB8AC3E}">
        <p14:creationId xmlns:p14="http://schemas.microsoft.com/office/powerpoint/2010/main" val="2511449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82646" y="196393"/>
            <a:ext cx="3352687" cy="876299"/>
          </a:xfrm>
        </p:spPr>
        <p:txBody>
          <a:bodyPr/>
          <a:lstStyle/>
          <a:p>
            <a:r>
              <a:rPr lang="es-ES" dirty="0">
                <a:effectLst/>
              </a:rPr>
              <a:t>Yayoi </a:t>
            </a:r>
            <a:r>
              <a:rPr lang="es-ES" dirty="0" err="1">
                <a:effectLst/>
              </a:rPr>
              <a:t>Kusama</a:t>
            </a:r>
            <a:endParaRPr lang="es-EC" dirty="0"/>
          </a:p>
        </p:txBody>
      </p:sp>
      <p:sp>
        <p:nvSpPr>
          <p:cNvPr id="3" name="Marcador de contenido 2"/>
          <p:cNvSpPr>
            <a:spLocks noGrp="1"/>
          </p:cNvSpPr>
          <p:nvPr>
            <p:ph idx="1"/>
          </p:nvPr>
        </p:nvSpPr>
        <p:spPr>
          <a:xfrm>
            <a:off x="2750562" y="5392484"/>
            <a:ext cx="7638037" cy="1247152"/>
          </a:xfrm>
        </p:spPr>
        <p:txBody>
          <a:bodyPr>
            <a:normAutofit fontScale="92500" lnSpcReduction="20000"/>
          </a:bodyPr>
          <a:lstStyle/>
          <a:p>
            <a:pPr algn="just"/>
            <a:r>
              <a:rPr lang="es-EC" sz="1600" dirty="0">
                <a:effectLst/>
              </a:rPr>
              <a:t>trabajo es de </a:t>
            </a:r>
            <a:r>
              <a:rPr lang="es-EC" sz="1600" b="1" dirty="0">
                <a:effectLst/>
              </a:rPr>
              <a:t>carácter autobiográfico</a:t>
            </a:r>
            <a:r>
              <a:rPr lang="es-EC" sz="1600" dirty="0">
                <a:effectLst/>
              </a:rPr>
              <a:t>, </a:t>
            </a:r>
            <a:r>
              <a:rPr lang="es-EC" sz="1600" b="1" dirty="0">
                <a:effectLst/>
              </a:rPr>
              <a:t>contenido psicológico o sexual</a:t>
            </a:r>
            <a:r>
              <a:rPr lang="es-EC" sz="1600" dirty="0">
                <a:effectLst/>
              </a:rPr>
              <a:t>, </a:t>
            </a:r>
          </a:p>
          <a:p>
            <a:pPr algn="just"/>
            <a:r>
              <a:rPr lang="es-EC" sz="1600" dirty="0">
                <a:effectLst/>
              </a:rPr>
              <a:t>Usa </a:t>
            </a:r>
            <a:r>
              <a:rPr lang="es-EC" sz="1600" b="1" dirty="0">
                <a:effectLst/>
              </a:rPr>
              <a:t>el arte como medio </a:t>
            </a:r>
            <a:r>
              <a:rPr lang="es-EC" sz="1600" dirty="0">
                <a:effectLst/>
              </a:rPr>
              <a:t>para </a:t>
            </a:r>
            <a:r>
              <a:rPr lang="es-EC" sz="1600" b="1" dirty="0">
                <a:effectLst/>
              </a:rPr>
              <a:t>canalizar sus trastornos psicológicos</a:t>
            </a:r>
            <a:r>
              <a:rPr lang="es-EC" sz="1600" dirty="0">
                <a:effectLst/>
              </a:rPr>
              <a:t>. </a:t>
            </a:r>
          </a:p>
          <a:p>
            <a:pPr algn="just"/>
            <a:r>
              <a:rPr lang="es-EC" sz="1600" dirty="0">
                <a:effectLst/>
              </a:rPr>
              <a:t>ha tenido </a:t>
            </a:r>
            <a:r>
              <a:rPr lang="es-EC" sz="1600" b="1" dirty="0">
                <a:effectLst/>
              </a:rPr>
              <a:t>padecimientos desde su niñez</a:t>
            </a:r>
            <a:r>
              <a:rPr lang="es-EC" sz="1600" dirty="0">
                <a:effectLst/>
              </a:rPr>
              <a:t>, criada en </a:t>
            </a:r>
            <a:r>
              <a:rPr lang="es-EC" sz="1600" b="1" dirty="0">
                <a:effectLst/>
              </a:rPr>
              <a:t>un hogar hostil en su infancia </a:t>
            </a:r>
          </a:p>
          <a:p>
            <a:pPr algn="just"/>
            <a:r>
              <a:rPr lang="es-EC" sz="1600" dirty="0">
                <a:effectLst/>
              </a:rPr>
              <a:t>Una </a:t>
            </a:r>
            <a:r>
              <a:rPr lang="es-EC" sz="1600" b="1" dirty="0">
                <a:effectLst/>
              </a:rPr>
              <a:t>terrible relación afectiva con su madre</a:t>
            </a:r>
            <a:r>
              <a:rPr lang="es-EC" sz="1600" dirty="0">
                <a:effectLst/>
              </a:rPr>
              <a:t>.</a:t>
            </a:r>
          </a:p>
        </p:txBody>
      </p:sp>
      <p:sp>
        <p:nvSpPr>
          <p:cNvPr id="4" name="Rectángulo 3"/>
          <p:cNvSpPr/>
          <p:nvPr/>
        </p:nvSpPr>
        <p:spPr>
          <a:xfrm>
            <a:off x="1339749" y="1176503"/>
            <a:ext cx="3318933" cy="253916"/>
          </a:xfrm>
          <a:prstGeom prst="rect">
            <a:avLst/>
          </a:prstGeom>
        </p:spPr>
        <p:txBody>
          <a:bodyPr wrap="square">
            <a:spAutoFit/>
          </a:bodyPr>
          <a:lstStyle/>
          <a:p>
            <a:pPr algn="ctr"/>
            <a:r>
              <a:rPr lang="es-EC" sz="1050" b="1" dirty="0"/>
              <a:t>Dots </a:t>
            </a:r>
            <a:r>
              <a:rPr lang="es-EC" sz="1050" b="1" dirty="0" err="1"/>
              <a:t>Obssesions</a:t>
            </a:r>
            <a:r>
              <a:rPr lang="es-EC" sz="1050" b="1" dirty="0"/>
              <a:t>, 2011</a:t>
            </a:r>
          </a:p>
        </p:txBody>
      </p:sp>
      <p:sp>
        <p:nvSpPr>
          <p:cNvPr id="6" name="Rectángulo 5"/>
          <p:cNvSpPr/>
          <p:nvPr/>
        </p:nvSpPr>
        <p:spPr>
          <a:xfrm>
            <a:off x="1775199" y="5100661"/>
            <a:ext cx="2722220" cy="253916"/>
          </a:xfrm>
          <a:prstGeom prst="rect">
            <a:avLst/>
          </a:prstGeom>
        </p:spPr>
        <p:txBody>
          <a:bodyPr wrap="none">
            <a:spAutoFit/>
          </a:bodyPr>
          <a:lstStyle/>
          <a:p>
            <a:pPr algn="ctr"/>
            <a:r>
              <a:rPr lang="en-US" sz="1050" dirty="0"/>
              <a:t>Installation Gallery of Modern Art, 2011</a:t>
            </a:r>
            <a:endParaRPr lang="es-EC" sz="1050" dirty="0"/>
          </a:p>
        </p:txBody>
      </p:sp>
      <p:sp>
        <p:nvSpPr>
          <p:cNvPr id="7" name="Rectángulo 6"/>
          <p:cNvSpPr/>
          <p:nvPr/>
        </p:nvSpPr>
        <p:spPr>
          <a:xfrm>
            <a:off x="6725577" y="1138070"/>
            <a:ext cx="3887603" cy="253916"/>
          </a:xfrm>
          <a:prstGeom prst="rect">
            <a:avLst/>
          </a:prstGeom>
        </p:spPr>
        <p:txBody>
          <a:bodyPr wrap="none">
            <a:spAutoFit/>
          </a:bodyPr>
          <a:lstStyle/>
          <a:p>
            <a:r>
              <a:rPr lang="es-EC" sz="1050" dirty="0"/>
              <a:t>El </a:t>
            </a:r>
            <a:r>
              <a:rPr lang="es-EC" sz="1050" b="1" dirty="0" err="1"/>
              <a:t>autoborramiento</a:t>
            </a:r>
            <a:r>
              <a:rPr lang="es-EC" sz="1050" dirty="0"/>
              <a:t> de </a:t>
            </a:r>
            <a:r>
              <a:rPr lang="es-EC" sz="1050" dirty="0" err="1"/>
              <a:t>Kusama</a:t>
            </a:r>
            <a:r>
              <a:rPr lang="es-EC" sz="1050" dirty="0"/>
              <a:t>. Juego de caballos, 1967</a:t>
            </a:r>
          </a:p>
        </p:txBody>
      </p:sp>
      <p:sp>
        <p:nvSpPr>
          <p:cNvPr id="9" name="Rectángulo 8"/>
          <p:cNvSpPr/>
          <p:nvPr/>
        </p:nvSpPr>
        <p:spPr>
          <a:xfrm>
            <a:off x="8011165" y="5036772"/>
            <a:ext cx="1661032" cy="253916"/>
          </a:xfrm>
          <a:prstGeom prst="rect">
            <a:avLst/>
          </a:prstGeom>
        </p:spPr>
        <p:txBody>
          <a:bodyPr wrap="none">
            <a:spAutoFit/>
          </a:bodyPr>
          <a:lstStyle/>
          <a:p>
            <a:r>
              <a:rPr lang="es-EC" sz="1050" dirty="0"/>
              <a:t>Foto inte3rvenida 1967</a:t>
            </a:r>
          </a:p>
        </p:txBody>
      </p:sp>
      <p:pic>
        <p:nvPicPr>
          <p:cNvPr id="12" name="Imagen 11" descr="D:\Tesis Enif\dots-obsession-full.jpg"/>
          <p:cNvPicPr/>
          <p:nvPr/>
        </p:nvPicPr>
        <p:blipFill>
          <a:blip r:embed="rId2"/>
          <a:srcRect/>
          <a:stretch>
            <a:fillRect/>
          </a:stretch>
        </p:blipFill>
        <p:spPr>
          <a:xfrm>
            <a:off x="462391" y="1562512"/>
            <a:ext cx="5073650" cy="3375660"/>
          </a:xfrm>
          <a:prstGeom prst="rect">
            <a:avLst/>
          </a:prstGeom>
          <a:noFill/>
          <a:ln>
            <a:noFill/>
            <a:prstDash/>
          </a:ln>
        </p:spPr>
      </p:pic>
      <p:pic>
        <p:nvPicPr>
          <p:cNvPr id="5" name="Imagen 4"/>
          <p:cNvPicPr>
            <a:picLocks noChangeAspect="1"/>
          </p:cNvPicPr>
          <p:nvPr/>
        </p:nvPicPr>
        <p:blipFill>
          <a:blip r:embed="rId3"/>
          <a:stretch>
            <a:fillRect/>
          </a:stretch>
        </p:blipFill>
        <p:spPr>
          <a:xfrm>
            <a:off x="6630091" y="1592086"/>
            <a:ext cx="4078577" cy="3316511"/>
          </a:xfrm>
          <a:prstGeom prst="rect">
            <a:avLst/>
          </a:prstGeom>
        </p:spPr>
      </p:pic>
    </p:spTree>
    <p:extLst>
      <p:ext uri="{BB962C8B-B14F-4D97-AF65-F5344CB8AC3E}">
        <p14:creationId xmlns:p14="http://schemas.microsoft.com/office/powerpoint/2010/main" val="163379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82646" y="196393"/>
            <a:ext cx="3352687" cy="876299"/>
          </a:xfrm>
        </p:spPr>
        <p:txBody>
          <a:bodyPr/>
          <a:lstStyle/>
          <a:p>
            <a:r>
              <a:rPr lang="es-ES" dirty="0" err="1">
                <a:effectLst/>
              </a:rPr>
              <a:t>Jee</a:t>
            </a:r>
            <a:r>
              <a:rPr lang="es-ES" dirty="0">
                <a:effectLst/>
              </a:rPr>
              <a:t> Young Lee</a:t>
            </a:r>
            <a:endParaRPr lang="es-EC" dirty="0"/>
          </a:p>
        </p:txBody>
      </p:sp>
      <p:sp>
        <p:nvSpPr>
          <p:cNvPr id="3" name="Marcador de contenido 2"/>
          <p:cNvSpPr>
            <a:spLocks noGrp="1"/>
          </p:cNvSpPr>
          <p:nvPr>
            <p:ph idx="1"/>
          </p:nvPr>
        </p:nvSpPr>
        <p:spPr>
          <a:xfrm>
            <a:off x="928143" y="5392484"/>
            <a:ext cx="9985389" cy="1247152"/>
          </a:xfrm>
        </p:spPr>
        <p:txBody>
          <a:bodyPr>
            <a:normAutofit/>
          </a:bodyPr>
          <a:lstStyle/>
          <a:p>
            <a:pPr algn="ctr"/>
            <a:r>
              <a:rPr lang="es-EC" sz="1600" dirty="0">
                <a:effectLst/>
              </a:rPr>
              <a:t>Configura la </a:t>
            </a:r>
            <a:r>
              <a:rPr lang="es-EC" sz="1600" b="1" dirty="0">
                <a:effectLst/>
              </a:rPr>
              <a:t>visualidad del espacio</a:t>
            </a:r>
          </a:p>
          <a:p>
            <a:pPr algn="ctr"/>
            <a:r>
              <a:rPr lang="es-EC" sz="1600" dirty="0">
                <a:effectLst/>
              </a:rPr>
              <a:t>fotografías en donde </a:t>
            </a:r>
            <a:r>
              <a:rPr lang="es-EC" sz="1600" b="1" dirty="0">
                <a:effectLst/>
              </a:rPr>
              <a:t>se autorretrata</a:t>
            </a:r>
            <a:r>
              <a:rPr lang="es-EC" sz="1600" dirty="0">
                <a:effectLst/>
              </a:rPr>
              <a:t>. </a:t>
            </a:r>
          </a:p>
          <a:p>
            <a:pPr algn="ctr"/>
            <a:r>
              <a:rPr lang="es-EC" sz="1600" b="1" dirty="0">
                <a:effectLst/>
              </a:rPr>
              <a:t>Basada </a:t>
            </a:r>
            <a:r>
              <a:rPr lang="es-EC" sz="1600" dirty="0">
                <a:effectLst/>
              </a:rPr>
              <a:t>en leyendas infantiles, su </a:t>
            </a:r>
            <a:r>
              <a:rPr lang="es-EC" sz="1600" b="1" dirty="0">
                <a:effectLst/>
              </a:rPr>
              <a:t>memoria</a:t>
            </a:r>
            <a:r>
              <a:rPr lang="es-EC" sz="1600" dirty="0">
                <a:effectLst/>
              </a:rPr>
              <a:t>, sus </a:t>
            </a:r>
            <a:r>
              <a:rPr lang="es-EC" sz="1600" b="1" dirty="0">
                <a:effectLst/>
              </a:rPr>
              <a:t>sueños</a:t>
            </a:r>
            <a:r>
              <a:rPr lang="es-EC" sz="1600" dirty="0">
                <a:effectLst/>
              </a:rPr>
              <a:t> y sus experiencias, otras en </a:t>
            </a:r>
            <a:r>
              <a:rPr lang="es-EC" sz="1600" b="1" dirty="0">
                <a:effectLst/>
              </a:rPr>
              <a:t>estados psíquicos</a:t>
            </a:r>
            <a:r>
              <a:rPr lang="es-EC" sz="1600" dirty="0">
                <a:effectLst/>
              </a:rPr>
              <a:t>. </a:t>
            </a:r>
          </a:p>
        </p:txBody>
      </p:sp>
      <p:sp>
        <p:nvSpPr>
          <p:cNvPr id="4" name="Rectángulo 3"/>
          <p:cNvSpPr/>
          <p:nvPr/>
        </p:nvSpPr>
        <p:spPr>
          <a:xfrm>
            <a:off x="1339749" y="1176503"/>
            <a:ext cx="3318933" cy="253916"/>
          </a:xfrm>
          <a:prstGeom prst="rect">
            <a:avLst/>
          </a:prstGeom>
        </p:spPr>
        <p:txBody>
          <a:bodyPr wrap="square">
            <a:spAutoFit/>
          </a:bodyPr>
          <a:lstStyle/>
          <a:p>
            <a:pPr algn="ctr"/>
            <a:r>
              <a:rPr lang="es-EC" sz="1050" b="1" dirty="0" err="1"/>
              <a:t>Monsoon</a:t>
            </a:r>
            <a:r>
              <a:rPr lang="es-EC" sz="1050" b="1" dirty="0"/>
              <a:t> </a:t>
            </a:r>
            <a:r>
              <a:rPr lang="es-EC" sz="1050" b="1" dirty="0" err="1"/>
              <a:t>Season</a:t>
            </a:r>
            <a:r>
              <a:rPr lang="es-EC" sz="1050" b="1" dirty="0"/>
              <a:t>, 2011</a:t>
            </a:r>
          </a:p>
        </p:txBody>
      </p:sp>
      <p:sp>
        <p:nvSpPr>
          <p:cNvPr id="6" name="Rectángulo 5"/>
          <p:cNvSpPr/>
          <p:nvPr/>
        </p:nvSpPr>
        <p:spPr>
          <a:xfrm>
            <a:off x="1487460" y="5100661"/>
            <a:ext cx="3297699" cy="253916"/>
          </a:xfrm>
          <a:prstGeom prst="rect">
            <a:avLst/>
          </a:prstGeom>
        </p:spPr>
        <p:txBody>
          <a:bodyPr wrap="none">
            <a:spAutoFit/>
          </a:bodyPr>
          <a:lstStyle/>
          <a:p>
            <a:pPr algn="ctr"/>
            <a:r>
              <a:rPr lang="en-US" sz="1050" dirty="0"/>
              <a:t>Pigment print, 38 x 47 inch, Edition of 5 ex + 2 AP</a:t>
            </a:r>
            <a:endParaRPr lang="es-EC" sz="1050" dirty="0"/>
          </a:p>
        </p:txBody>
      </p:sp>
      <p:sp>
        <p:nvSpPr>
          <p:cNvPr id="7" name="Rectángulo 6"/>
          <p:cNvSpPr/>
          <p:nvPr/>
        </p:nvSpPr>
        <p:spPr>
          <a:xfrm>
            <a:off x="8661984" y="1124881"/>
            <a:ext cx="359394" cy="253916"/>
          </a:xfrm>
          <a:prstGeom prst="rect">
            <a:avLst/>
          </a:prstGeom>
        </p:spPr>
        <p:txBody>
          <a:bodyPr wrap="none">
            <a:spAutoFit/>
          </a:bodyPr>
          <a:lstStyle/>
          <a:p>
            <a:r>
              <a:rPr lang="es-EC" sz="1050" dirty="0" err="1"/>
              <a:t>Flu</a:t>
            </a:r>
            <a:endParaRPr lang="es-EC" sz="1050" dirty="0"/>
          </a:p>
        </p:txBody>
      </p:sp>
      <p:sp>
        <p:nvSpPr>
          <p:cNvPr id="9" name="Rectángulo 8"/>
          <p:cNvSpPr/>
          <p:nvPr/>
        </p:nvSpPr>
        <p:spPr>
          <a:xfrm>
            <a:off x="7108165" y="5058844"/>
            <a:ext cx="3297698" cy="253916"/>
          </a:xfrm>
          <a:prstGeom prst="rect">
            <a:avLst/>
          </a:prstGeom>
        </p:spPr>
        <p:txBody>
          <a:bodyPr wrap="none">
            <a:spAutoFit/>
          </a:bodyPr>
          <a:lstStyle/>
          <a:p>
            <a:r>
              <a:rPr lang="en-US" sz="1050" dirty="0"/>
              <a:t>Pigment print, 38 x 47 inch, Edition of 5 ex + 2 AP</a:t>
            </a:r>
            <a:endParaRPr lang="es-EC" sz="1050" dirty="0"/>
          </a:p>
        </p:txBody>
      </p:sp>
      <p:pic>
        <p:nvPicPr>
          <p:cNvPr id="8" name="Imagen 7"/>
          <p:cNvPicPr>
            <a:picLocks noChangeAspect="1"/>
          </p:cNvPicPr>
          <p:nvPr/>
        </p:nvPicPr>
        <p:blipFill>
          <a:blip r:embed="rId2"/>
          <a:stretch>
            <a:fillRect/>
          </a:stretch>
        </p:blipFill>
        <p:spPr>
          <a:xfrm>
            <a:off x="928143" y="1596945"/>
            <a:ext cx="4142144" cy="3311652"/>
          </a:xfrm>
          <a:prstGeom prst="rect">
            <a:avLst/>
          </a:prstGeom>
        </p:spPr>
      </p:pic>
      <p:pic>
        <p:nvPicPr>
          <p:cNvPr id="10" name="Imagen 9"/>
          <p:cNvPicPr>
            <a:picLocks noChangeAspect="1"/>
          </p:cNvPicPr>
          <p:nvPr/>
        </p:nvPicPr>
        <p:blipFill>
          <a:blip r:embed="rId3"/>
          <a:stretch>
            <a:fillRect/>
          </a:stretch>
        </p:blipFill>
        <p:spPr>
          <a:xfrm>
            <a:off x="6603601" y="1493782"/>
            <a:ext cx="4089799" cy="3270930"/>
          </a:xfrm>
          <a:prstGeom prst="rect">
            <a:avLst/>
          </a:prstGeom>
        </p:spPr>
      </p:pic>
    </p:spTree>
    <p:extLst>
      <p:ext uri="{BB962C8B-B14F-4D97-AF65-F5344CB8AC3E}">
        <p14:creationId xmlns:p14="http://schemas.microsoft.com/office/powerpoint/2010/main" val="1687103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motivación</a:t>
            </a:r>
          </a:p>
        </p:txBody>
      </p:sp>
      <p:sp>
        <p:nvSpPr>
          <p:cNvPr id="3" name="Marcador de contenido 2"/>
          <p:cNvSpPr>
            <a:spLocks noGrp="1"/>
          </p:cNvSpPr>
          <p:nvPr>
            <p:ph idx="1"/>
          </p:nvPr>
        </p:nvSpPr>
        <p:spPr>
          <a:xfrm>
            <a:off x="1141413" y="2514600"/>
            <a:ext cx="9905998" cy="3124201"/>
          </a:xfrm>
        </p:spPr>
        <p:txBody>
          <a:bodyPr>
            <a:normAutofit/>
          </a:bodyPr>
          <a:lstStyle/>
          <a:p>
            <a:r>
              <a:rPr lang="es-EC" dirty="0">
                <a:effectLst/>
              </a:rPr>
              <a:t>La investigación parte de un profundo interés en la exploración del ser, a través del análisis de la actividad mental inconsciente, el sueño.</a:t>
            </a:r>
          </a:p>
          <a:p>
            <a:r>
              <a:rPr lang="es-EC" dirty="0">
                <a:effectLst/>
              </a:rPr>
              <a:t>Fascinación por el mundo onírico</a:t>
            </a:r>
          </a:p>
          <a:p>
            <a:r>
              <a:rPr lang="es-EC" dirty="0">
                <a:effectLst/>
              </a:rPr>
              <a:t>La relación entre el sueño y la memoria, los recuerdos y traumas de la infancia, la conexión que creamos con el hogar y los objetos que la habitan</a:t>
            </a:r>
          </a:p>
          <a:p>
            <a:r>
              <a:rPr lang="es-EC" dirty="0">
                <a:effectLst/>
              </a:rPr>
              <a:t>Una búsqueda de medios como la instalación y la escultura para brindarle corporeidad a aquel lenguaje onírico, la recreación y reinterpretación de los mismos.</a:t>
            </a:r>
          </a:p>
        </p:txBody>
      </p:sp>
    </p:spTree>
    <p:extLst>
      <p:ext uri="{BB962C8B-B14F-4D97-AF65-F5344CB8AC3E}">
        <p14:creationId xmlns:p14="http://schemas.microsoft.com/office/powerpoint/2010/main" val="1613207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747" y="105834"/>
            <a:ext cx="9905998" cy="1905000"/>
          </a:xfrm>
        </p:spPr>
        <p:txBody>
          <a:bodyPr/>
          <a:lstStyle/>
          <a:p>
            <a:r>
              <a:rPr lang="es-ES" dirty="0">
                <a:effectLst/>
              </a:rPr>
              <a:t>Louise Bourgeois</a:t>
            </a:r>
            <a:endParaRPr lang="es-EC" dirty="0"/>
          </a:p>
        </p:txBody>
      </p:sp>
      <p:sp>
        <p:nvSpPr>
          <p:cNvPr id="3" name="Marcador de contenido 2"/>
          <p:cNvSpPr>
            <a:spLocks noGrp="1"/>
          </p:cNvSpPr>
          <p:nvPr>
            <p:ph idx="1"/>
          </p:nvPr>
        </p:nvSpPr>
        <p:spPr>
          <a:xfrm>
            <a:off x="311679" y="2341036"/>
            <a:ext cx="4971520" cy="1857404"/>
          </a:xfrm>
        </p:spPr>
        <p:txBody>
          <a:bodyPr>
            <a:normAutofit fontScale="77500" lnSpcReduction="20000"/>
          </a:bodyPr>
          <a:lstStyle/>
          <a:p>
            <a:pPr algn="just"/>
            <a:r>
              <a:rPr lang="es-ES" dirty="0">
                <a:effectLst/>
              </a:rPr>
              <a:t>las </a:t>
            </a:r>
            <a:r>
              <a:rPr lang="es-ES" b="1" dirty="0">
                <a:effectLst/>
              </a:rPr>
              <a:t>situaciones traumáticas, la memoria</a:t>
            </a:r>
            <a:r>
              <a:rPr lang="es-ES" dirty="0">
                <a:effectLst/>
              </a:rPr>
              <a:t>, </a:t>
            </a:r>
            <a:r>
              <a:rPr lang="es-ES" b="1" dirty="0">
                <a:effectLst/>
              </a:rPr>
              <a:t>la sexualidad</a:t>
            </a:r>
            <a:r>
              <a:rPr lang="es-ES" dirty="0">
                <a:effectLst/>
              </a:rPr>
              <a:t>, el género como movilizadores de propuestas</a:t>
            </a:r>
          </a:p>
          <a:p>
            <a:pPr algn="just"/>
            <a:r>
              <a:rPr lang="es-ES" dirty="0">
                <a:effectLst/>
              </a:rPr>
              <a:t>el arte como forma de Psicoanálisis</a:t>
            </a:r>
          </a:p>
          <a:p>
            <a:pPr algn="just"/>
            <a:r>
              <a:rPr lang="es-ES" b="1" dirty="0">
                <a:effectLst/>
              </a:rPr>
              <a:t>a través del acto </a:t>
            </a:r>
            <a:r>
              <a:rPr lang="es-ES" sz="1800" b="1" dirty="0">
                <a:effectLst/>
              </a:rPr>
              <a:t>CREATIVO ES CAPAZ </a:t>
            </a:r>
            <a:r>
              <a:rPr lang="es-ES" b="1" dirty="0">
                <a:effectLst/>
              </a:rPr>
              <a:t>exorcizar los fantasmas de la represión </a:t>
            </a:r>
          </a:p>
          <a:p>
            <a:pPr marL="0" indent="0" algn="just">
              <a:buNone/>
            </a:pPr>
            <a:r>
              <a:rPr lang="es-ES" dirty="0">
                <a:effectLst/>
              </a:rPr>
              <a:t>  </a:t>
            </a:r>
            <a:endParaRPr lang="es-EC" dirty="0"/>
          </a:p>
        </p:txBody>
      </p:sp>
      <p:sp>
        <p:nvSpPr>
          <p:cNvPr id="4" name="Rectángulo 3"/>
          <p:cNvSpPr/>
          <p:nvPr/>
        </p:nvSpPr>
        <p:spPr>
          <a:xfrm>
            <a:off x="5283199" y="728133"/>
            <a:ext cx="6596981" cy="369332"/>
          </a:xfrm>
          <a:prstGeom prst="rect">
            <a:avLst/>
          </a:prstGeom>
        </p:spPr>
        <p:txBody>
          <a:bodyPr wrap="square">
            <a:spAutoFit/>
          </a:bodyPr>
          <a:lstStyle/>
          <a:p>
            <a:pPr algn="ctr"/>
            <a:r>
              <a:rPr lang="es-ES" dirty="0"/>
              <a:t>Cell (Black </a:t>
            </a:r>
            <a:r>
              <a:rPr lang="es-ES" dirty="0" err="1"/>
              <a:t>Days</a:t>
            </a:r>
            <a:r>
              <a:rPr lang="es-ES" dirty="0"/>
              <a:t>)</a:t>
            </a:r>
            <a:endParaRPr lang="es-EC" dirty="0"/>
          </a:p>
        </p:txBody>
      </p:sp>
      <p:pic>
        <p:nvPicPr>
          <p:cNvPr id="7" name="Imagen 6"/>
          <p:cNvPicPr/>
          <p:nvPr/>
        </p:nvPicPr>
        <p:blipFill>
          <a:blip r:embed="rId2"/>
          <a:srcRect/>
          <a:stretch>
            <a:fillRect/>
          </a:stretch>
        </p:blipFill>
        <p:spPr>
          <a:xfrm>
            <a:off x="6554833" y="1443160"/>
            <a:ext cx="3802380" cy="3653155"/>
          </a:xfrm>
          <a:prstGeom prst="rect">
            <a:avLst/>
          </a:prstGeom>
          <a:noFill/>
          <a:ln>
            <a:noFill/>
            <a:prstDash/>
          </a:ln>
        </p:spPr>
      </p:pic>
      <p:sp>
        <p:nvSpPr>
          <p:cNvPr id="5" name="Rectángulo 4"/>
          <p:cNvSpPr/>
          <p:nvPr/>
        </p:nvSpPr>
        <p:spPr>
          <a:xfrm>
            <a:off x="7108132" y="5516344"/>
            <a:ext cx="3078087" cy="523220"/>
          </a:xfrm>
          <a:prstGeom prst="rect">
            <a:avLst/>
          </a:prstGeom>
        </p:spPr>
        <p:txBody>
          <a:bodyPr wrap="none">
            <a:spAutoFit/>
          </a:bodyPr>
          <a:lstStyle/>
          <a:p>
            <a:pPr algn="ctr"/>
            <a:r>
              <a:rPr lang="es-EC" sz="1400" dirty="0"/>
              <a:t>Instalación, ropa, objetos fálicos, </a:t>
            </a:r>
          </a:p>
          <a:p>
            <a:pPr algn="ctr"/>
            <a:r>
              <a:rPr lang="es-EC" sz="1400" dirty="0"/>
              <a:t>celda y esfera de mármol</a:t>
            </a:r>
          </a:p>
        </p:txBody>
      </p:sp>
    </p:spTree>
    <p:extLst>
      <p:ext uri="{BB962C8B-B14F-4D97-AF65-F5344CB8AC3E}">
        <p14:creationId xmlns:p14="http://schemas.microsoft.com/office/powerpoint/2010/main" val="2569173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82646" y="196393"/>
            <a:ext cx="3352687" cy="876299"/>
          </a:xfrm>
        </p:spPr>
        <p:txBody>
          <a:bodyPr>
            <a:normAutofit fontScale="90000"/>
          </a:bodyPr>
          <a:lstStyle/>
          <a:p>
            <a:r>
              <a:rPr lang="es-ES" dirty="0">
                <a:effectLst/>
              </a:rPr>
              <a:t>Chiharu Shiota</a:t>
            </a:r>
            <a:endParaRPr lang="es-EC" dirty="0"/>
          </a:p>
        </p:txBody>
      </p:sp>
      <p:sp>
        <p:nvSpPr>
          <p:cNvPr id="3" name="Marcador de contenido 2"/>
          <p:cNvSpPr>
            <a:spLocks noGrp="1"/>
          </p:cNvSpPr>
          <p:nvPr>
            <p:ph idx="1"/>
          </p:nvPr>
        </p:nvSpPr>
        <p:spPr>
          <a:xfrm>
            <a:off x="928143" y="5392484"/>
            <a:ext cx="9985389" cy="1247152"/>
          </a:xfrm>
        </p:spPr>
        <p:txBody>
          <a:bodyPr>
            <a:normAutofit/>
          </a:bodyPr>
          <a:lstStyle/>
          <a:p>
            <a:pPr algn="ctr"/>
            <a:r>
              <a:rPr lang="es-EC" sz="1600" dirty="0">
                <a:effectLst/>
              </a:rPr>
              <a:t>trabajo con performance e </a:t>
            </a:r>
            <a:r>
              <a:rPr lang="es-EC" sz="1600" b="1" dirty="0">
                <a:effectLst/>
              </a:rPr>
              <a:t>instalaciones </a:t>
            </a:r>
          </a:p>
          <a:p>
            <a:pPr algn="ctr"/>
            <a:r>
              <a:rPr lang="es-EC" sz="1600" dirty="0">
                <a:effectLst/>
              </a:rPr>
              <a:t>crea una </a:t>
            </a:r>
            <a:r>
              <a:rPr lang="es-EC" sz="1600" b="1" dirty="0">
                <a:effectLst/>
              </a:rPr>
              <a:t>atmosfera poética y delicada, “mezcla entre repulsión y atracción onírica</a:t>
            </a:r>
            <a:r>
              <a:rPr lang="es-EC" sz="1600" dirty="0">
                <a:effectLst/>
              </a:rPr>
              <a:t>”.  </a:t>
            </a:r>
          </a:p>
          <a:p>
            <a:pPr algn="ctr"/>
            <a:r>
              <a:rPr lang="es-EC" sz="1600" dirty="0">
                <a:effectLst/>
              </a:rPr>
              <a:t>ahonda en </a:t>
            </a:r>
            <a:r>
              <a:rPr lang="es-EC" sz="1600" b="1" dirty="0">
                <a:effectLst/>
              </a:rPr>
              <a:t>conceptos como la memoria y el olvido</a:t>
            </a:r>
            <a:r>
              <a:rPr lang="es-EC" sz="1600" dirty="0">
                <a:effectLst/>
              </a:rPr>
              <a:t>.</a:t>
            </a:r>
          </a:p>
        </p:txBody>
      </p:sp>
      <p:sp>
        <p:nvSpPr>
          <p:cNvPr id="4" name="Rectángulo 3"/>
          <p:cNvSpPr/>
          <p:nvPr/>
        </p:nvSpPr>
        <p:spPr>
          <a:xfrm>
            <a:off x="1339749" y="1176503"/>
            <a:ext cx="3318933" cy="253916"/>
          </a:xfrm>
          <a:prstGeom prst="rect">
            <a:avLst/>
          </a:prstGeom>
        </p:spPr>
        <p:txBody>
          <a:bodyPr wrap="square">
            <a:spAutoFit/>
          </a:bodyPr>
          <a:lstStyle/>
          <a:p>
            <a:pPr algn="ctr"/>
            <a:r>
              <a:rPr lang="en-US" sz="1050" dirty="0"/>
              <a:t>State of Being, Kimono Dress, 2012</a:t>
            </a:r>
            <a:endParaRPr lang="es-EC" sz="1050" dirty="0"/>
          </a:p>
        </p:txBody>
      </p:sp>
      <p:sp>
        <p:nvSpPr>
          <p:cNvPr id="6" name="Rectángulo 5"/>
          <p:cNvSpPr/>
          <p:nvPr/>
        </p:nvSpPr>
        <p:spPr>
          <a:xfrm>
            <a:off x="795024" y="5058844"/>
            <a:ext cx="4599336" cy="253916"/>
          </a:xfrm>
          <a:prstGeom prst="rect">
            <a:avLst/>
          </a:prstGeom>
        </p:spPr>
        <p:txBody>
          <a:bodyPr wrap="none">
            <a:spAutoFit/>
          </a:bodyPr>
          <a:lstStyle/>
          <a:p>
            <a:r>
              <a:rPr lang="es-US" sz="1050" dirty="0"/>
              <a:t>Instalación, 260 x 180 x 80 cm, Galería de Nieves Fernández, Madrid</a:t>
            </a:r>
            <a:endParaRPr lang="es-EC" sz="1050" dirty="0"/>
          </a:p>
        </p:txBody>
      </p:sp>
      <p:sp>
        <p:nvSpPr>
          <p:cNvPr id="9" name="Rectángulo 8"/>
          <p:cNvSpPr/>
          <p:nvPr/>
        </p:nvSpPr>
        <p:spPr>
          <a:xfrm>
            <a:off x="8266405" y="5005746"/>
            <a:ext cx="1116011" cy="253916"/>
          </a:xfrm>
          <a:prstGeom prst="rect">
            <a:avLst/>
          </a:prstGeom>
        </p:spPr>
        <p:txBody>
          <a:bodyPr wrap="none">
            <a:spAutoFit/>
          </a:bodyPr>
          <a:lstStyle/>
          <a:p>
            <a:r>
              <a:rPr lang="en-US" sz="1050" dirty="0"/>
              <a:t>Australia, 2008</a:t>
            </a:r>
          </a:p>
        </p:txBody>
      </p:sp>
      <p:pic>
        <p:nvPicPr>
          <p:cNvPr id="11" name="Imagen 10" descr="D:\Tesis Enif\25_big.jpg"/>
          <p:cNvPicPr/>
          <p:nvPr/>
        </p:nvPicPr>
        <p:blipFill>
          <a:blip r:embed="rId2"/>
          <a:srcRect t="15113" b="14801"/>
          <a:stretch>
            <a:fillRect/>
          </a:stretch>
        </p:blipFill>
        <p:spPr>
          <a:xfrm>
            <a:off x="928143" y="1700464"/>
            <a:ext cx="4333098" cy="3172226"/>
          </a:xfrm>
          <a:prstGeom prst="rect">
            <a:avLst/>
          </a:prstGeom>
          <a:noFill/>
          <a:ln>
            <a:noFill/>
            <a:prstDash/>
          </a:ln>
        </p:spPr>
      </p:pic>
      <p:sp>
        <p:nvSpPr>
          <p:cNvPr id="5" name="Rectángulo 4"/>
          <p:cNvSpPr/>
          <p:nvPr/>
        </p:nvSpPr>
        <p:spPr>
          <a:xfrm>
            <a:off x="8064045" y="1156279"/>
            <a:ext cx="1168910" cy="253916"/>
          </a:xfrm>
          <a:prstGeom prst="rect">
            <a:avLst/>
          </a:prstGeom>
        </p:spPr>
        <p:txBody>
          <a:bodyPr wrap="none">
            <a:spAutoFit/>
          </a:bodyPr>
          <a:lstStyle/>
          <a:p>
            <a:r>
              <a:rPr lang="es-EC" sz="1050" dirty="0"/>
              <a:t>In-</a:t>
            </a:r>
            <a:r>
              <a:rPr lang="es-EC" sz="1050" dirty="0" err="1"/>
              <a:t>silence</a:t>
            </a:r>
            <a:r>
              <a:rPr lang="es-EC" sz="1050" dirty="0"/>
              <a:t>, 2008</a:t>
            </a:r>
          </a:p>
        </p:txBody>
      </p:sp>
      <p:pic>
        <p:nvPicPr>
          <p:cNvPr id="12" name="Imagen 11"/>
          <p:cNvPicPr>
            <a:picLocks noChangeAspect="1"/>
          </p:cNvPicPr>
          <p:nvPr/>
        </p:nvPicPr>
        <p:blipFill>
          <a:blip r:embed="rId3"/>
          <a:stretch>
            <a:fillRect/>
          </a:stretch>
        </p:blipFill>
        <p:spPr>
          <a:xfrm>
            <a:off x="5925248" y="1892260"/>
            <a:ext cx="5663531" cy="2829081"/>
          </a:xfrm>
          <a:prstGeom prst="rect">
            <a:avLst/>
          </a:prstGeom>
        </p:spPr>
      </p:pic>
    </p:spTree>
    <p:extLst>
      <p:ext uri="{BB962C8B-B14F-4D97-AF65-F5344CB8AC3E}">
        <p14:creationId xmlns:p14="http://schemas.microsoft.com/office/powerpoint/2010/main" val="2724201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5364" y="58015"/>
            <a:ext cx="3377366" cy="1905000"/>
          </a:xfrm>
        </p:spPr>
        <p:txBody>
          <a:bodyPr/>
          <a:lstStyle/>
          <a:p>
            <a:r>
              <a:rPr lang="es-EC" dirty="0"/>
              <a:t>La </a:t>
            </a:r>
            <a:r>
              <a:rPr lang="es-EC" dirty="0" err="1"/>
              <a:t>menesunda</a:t>
            </a:r>
            <a:endParaRPr lang="es-EC" dirty="0"/>
          </a:p>
        </p:txBody>
      </p:sp>
      <p:sp>
        <p:nvSpPr>
          <p:cNvPr id="3" name="Marcador de contenido 2"/>
          <p:cNvSpPr>
            <a:spLocks noGrp="1"/>
          </p:cNvSpPr>
          <p:nvPr>
            <p:ph idx="1"/>
          </p:nvPr>
        </p:nvSpPr>
        <p:spPr>
          <a:xfrm>
            <a:off x="411580" y="3268244"/>
            <a:ext cx="3894561" cy="1857404"/>
          </a:xfrm>
        </p:spPr>
        <p:txBody>
          <a:bodyPr>
            <a:normAutofit fontScale="70000" lnSpcReduction="20000"/>
          </a:bodyPr>
          <a:lstStyle/>
          <a:p>
            <a:pPr algn="just"/>
            <a:r>
              <a:rPr lang="es-EC" dirty="0">
                <a:effectLst/>
              </a:rPr>
              <a:t>un </a:t>
            </a:r>
            <a:r>
              <a:rPr lang="es-EC" b="1" dirty="0">
                <a:effectLst/>
              </a:rPr>
              <a:t>recorrido</a:t>
            </a:r>
            <a:r>
              <a:rPr lang="es-EC" dirty="0">
                <a:effectLst/>
              </a:rPr>
              <a:t> laberintico,  </a:t>
            </a:r>
            <a:r>
              <a:rPr lang="es-EC" b="1" dirty="0">
                <a:effectLst/>
              </a:rPr>
              <a:t>manifestaciones plásticas que intervenían el espacio, </a:t>
            </a:r>
          </a:p>
          <a:p>
            <a:pPr algn="just"/>
            <a:r>
              <a:rPr lang="es-EC" dirty="0">
                <a:effectLst/>
              </a:rPr>
              <a:t>en sus pasillos </a:t>
            </a:r>
            <a:r>
              <a:rPr lang="es-EC" b="1" dirty="0">
                <a:effectLst/>
              </a:rPr>
              <a:t>elementos orgánicos y pictóricos </a:t>
            </a:r>
          </a:p>
          <a:p>
            <a:pPr algn="just"/>
            <a:r>
              <a:rPr lang="es-EC" b="1" dirty="0">
                <a:effectLst/>
              </a:rPr>
              <a:t>Desestabilización de la percepción estimulo a los sentidos</a:t>
            </a:r>
            <a:r>
              <a:rPr lang="es-EC" dirty="0">
                <a:effectLst/>
              </a:rPr>
              <a:t>, ambiente cargados de frenetismos </a:t>
            </a:r>
          </a:p>
        </p:txBody>
      </p:sp>
      <p:sp>
        <p:nvSpPr>
          <p:cNvPr id="4" name="Rectángulo 3"/>
          <p:cNvSpPr/>
          <p:nvPr/>
        </p:nvSpPr>
        <p:spPr>
          <a:xfrm>
            <a:off x="4694901" y="435087"/>
            <a:ext cx="2866809" cy="415498"/>
          </a:xfrm>
          <a:prstGeom prst="rect">
            <a:avLst/>
          </a:prstGeom>
        </p:spPr>
        <p:txBody>
          <a:bodyPr wrap="square">
            <a:spAutoFit/>
          </a:bodyPr>
          <a:lstStyle/>
          <a:p>
            <a:pPr algn="ctr"/>
            <a:r>
              <a:rPr lang="es-EC" sz="1050" dirty="0"/>
              <a:t>Marta </a:t>
            </a:r>
            <a:r>
              <a:rPr lang="es-EC" sz="1050" dirty="0" err="1"/>
              <a:t>Minujín</a:t>
            </a:r>
            <a:r>
              <a:rPr lang="es-EC" sz="1050" dirty="0"/>
              <a:t> y Rubén </a:t>
            </a:r>
            <a:r>
              <a:rPr lang="es-EC" sz="1050" dirty="0" err="1"/>
              <a:t>Santantonín</a:t>
            </a:r>
            <a:r>
              <a:rPr lang="es-EC" sz="1050" dirty="0"/>
              <a:t> en el ingreso de La </a:t>
            </a:r>
            <a:r>
              <a:rPr lang="es-EC" sz="1050" dirty="0" err="1"/>
              <a:t>Menesunda</a:t>
            </a:r>
            <a:endParaRPr lang="es-EC" sz="1050" dirty="0"/>
          </a:p>
        </p:txBody>
      </p:sp>
      <p:sp>
        <p:nvSpPr>
          <p:cNvPr id="6" name="Rectángulo 5"/>
          <p:cNvSpPr/>
          <p:nvPr/>
        </p:nvSpPr>
        <p:spPr>
          <a:xfrm>
            <a:off x="4694901" y="5483481"/>
            <a:ext cx="3150340" cy="738664"/>
          </a:xfrm>
          <a:prstGeom prst="rect">
            <a:avLst/>
          </a:prstGeom>
        </p:spPr>
        <p:txBody>
          <a:bodyPr wrap="square">
            <a:spAutoFit/>
          </a:bodyPr>
          <a:lstStyle/>
          <a:p>
            <a:pPr algn="ctr"/>
            <a:r>
              <a:rPr lang="es-US" sz="1050" dirty="0"/>
              <a:t>Registro fotográfico de La </a:t>
            </a:r>
            <a:r>
              <a:rPr lang="es-US" sz="1050" dirty="0" err="1"/>
              <a:t>Menesunda</a:t>
            </a:r>
            <a:r>
              <a:rPr lang="es-US" sz="1050" dirty="0"/>
              <a:t>, mayo de 1965, </a:t>
            </a:r>
          </a:p>
          <a:p>
            <a:pPr algn="ctr"/>
            <a:r>
              <a:rPr lang="es-US" sz="1050" dirty="0"/>
              <a:t>Instituto Torcuato Di Tella. Archivo Marta </a:t>
            </a:r>
            <a:r>
              <a:rPr lang="es-US" sz="1050" dirty="0" err="1"/>
              <a:t>Minujín</a:t>
            </a:r>
            <a:endParaRPr lang="es-EC" sz="1050" dirty="0"/>
          </a:p>
        </p:txBody>
      </p:sp>
      <p:pic>
        <p:nvPicPr>
          <p:cNvPr id="7" name="Imagen 6" descr="12-396x600"/>
          <p:cNvPicPr/>
          <p:nvPr/>
        </p:nvPicPr>
        <p:blipFill>
          <a:blip r:embed="rId2"/>
          <a:srcRect/>
          <a:stretch>
            <a:fillRect/>
          </a:stretch>
        </p:blipFill>
        <p:spPr>
          <a:xfrm>
            <a:off x="4871706" y="990545"/>
            <a:ext cx="2647209" cy="4036725"/>
          </a:xfrm>
          <a:prstGeom prst="rect">
            <a:avLst/>
          </a:prstGeom>
          <a:noFill/>
          <a:ln>
            <a:noFill/>
            <a:prstDash/>
          </a:ln>
        </p:spPr>
      </p:pic>
      <p:sp>
        <p:nvSpPr>
          <p:cNvPr id="5" name="Rectángulo 4"/>
          <p:cNvSpPr/>
          <p:nvPr/>
        </p:nvSpPr>
        <p:spPr>
          <a:xfrm>
            <a:off x="8175659" y="4565083"/>
            <a:ext cx="3936274" cy="253916"/>
          </a:xfrm>
          <a:prstGeom prst="rect">
            <a:avLst/>
          </a:prstGeom>
        </p:spPr>
        <p:txBody>
          <a:bodyPr wrap="square">
            <a:spAutoFit/>
          </a:bodyPr>
          <a:lstStyle/>
          <a:p>
            <a:r>
              <a:rPr lang="es-EC" sz="1050" dirty="0"/>
              <a:t>Registro fotográfico de La </a:t>
            </a:r>
            <a:r>
              <a:rPr lang="es-EC" sz="1050" dirty="0" err="1"/>
              <a:t>Menesunda</a:t>
            </a:r>
            <a:r>
              <a:rPr lang="es-EC" sz="1050" dirty="0"/>
              <a:t>, mayo de 1965</a:t>
            </a:r>
          </a:p>
        </p:txBody>
      </p:sp>
      <p:pic>
        <p:nvPicPr>
          <p:cNvPr id="8" name="Imagen 7"/>
          <p:cNvPicPr>
            <a:picLocks noChangeAspect="1"/>
          </p:cNvPicPr>
          <p:nvPr/>
        </p:nvPicPr>
        <p:blipFill>
          <a:blip r:embed="rId3"/>
          <a:stretch>
            <a:fillRect/>
          </a:stretch>
        </p:blipFill>
        <p:spPr>
          <a:xfrm>
            <a:off x="7932326" y="1749975"/>
            <a:ext cx="3944454" cy="2517866"/>
          </a:xfrm>
          <a:prstGeom prst="rect">
            <a:avLst/>
          </a:prstGeom>
        </p:spPr>
      </p:pic>
      <p:sp>
        <p:nvSpPr>
          <p:cNvPr id="9" name="Rectángulo 8"/>
          <p:cNvSpPr/>
          <p:nvPr/>
        </p:nvSpPr>
        <p:spPr>
          <a:xfrm>
            <a:off x="8602379" y="1198817"/>
            <a:ext cx="2866809" cy="253916"/>
          </a:xfrm>
          <a:prstGeom prst="rect">
            <a:avLst/>
          </a:prstGeom>
        </p:spPr>
        <p:txBody>
          <a:bodyPr wrap="square">
            <a:spAutoFit/>
          </a:bodyPr>
          <a:lstStyle/>
          <a:p>
            <a:pPr algn="ctr"/>
            <a:r>
              <a:rPr lang="es-EC" sz="1050" dirty="0" err="1"/>
              <a:t>Habitacion</a:t>
            </a:r>
            <a:r>
              <a:rPr lang="es-EC" sz="1050" dirty="0"/>
              <a:t> de La </a:t>
            </a:r>
            <a:r>
              <a:rPr lang="es-EC" sz="1050" dirty="0" err="1"/>
              <a:t>Menesunda</a:t>
            </a:r>
            <a:endParaRPr lang="es-EC" sz="1050" dirty="0"/>
          </a:p>
        </p:txBody>
      </p:sp>
    </p:spTree>
    <p:extLst>
      <p:ext uri="{BB962C8B-B14F-4D97-AF65-F5344CB8AC3E}">
        <p14:creationId xmlns:p14="http://schemas.microsoft.com/office/powerpoint/2010/main" val="958568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99D9C-D57B-41DA-BD91-185E3A70371D}"/>
              </a:ext>
            </a:extLst>
          </p:cNvPr>
          <p:cNvSpPr>
            <a:spLocks noGrp="1"/>
          </p:cNvSpPr>
          <p:nvPr>
            <p:ph type="title"/>
          </p:nvPr>
        </p:nvSpPr>
        <p:spPr>
          <a:xfrm>
            <a:off x="3261760" y="2319130"/>
            <a:ext cx="6637613" cy="1944757"/>
          </a:xfrm>
        </p:spPr>
        <p:txBody>
          <a:bodyPr>
            <a:normAutofit/>
          </a:bodyPr>
          <a:lstStyle/>
          <a:p>
            <a:r>
              <a:rPr lang="es-EC" sz="4000" dirty="0"/>
              <a:t>Propuesta artística</a:t>
            </a:r>
          </a:p>
        </p:txBody>
      </p:sp>
    </p:spTree>
    <p:extLst>
      <p:ext uri="{BB962C8B-B14F-4D97-AF65-F5344CB8AC3E}">
        <p14:creationId xmlns:p14="http://schemas.microsoft.com/office/powerpoint/2010/main" val="2481052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02013" y="2540000"/>
            <a:ext cx="5157786" cy="1905000"/>
          </a:xfrm>
        </p:spPr>
        <p:txBody>
          <a:bodyPr/>
          <a:lstStyle/>
          <a:p>
            <a:r>
              <a:rPr lang="es-EC" dirty="0"/>
              <a:t>Indagaciones previas</a:t>
            </a:r>
          </a:p>
        </p:txBody>
      </p:sp>
    </p:spTree>
    <p:extLst>
      <p:ext uri="{BB962C8B-B14F-4D97-AF65-F5344CB8AC3E}">
        <p14:creationId xmlns:p14="http://schemas.microsoft.com/office/powerpoint/2010/main" val="50731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747" y="105834"/>
            <a:ext cx="9905998" cy="1905000"/>
          </a:xfrm>
        </p:spPr>
        <p:txBody>
          <a:bodyPr/>
          <a:lstStyle/>
          <a:p>
            <a:r>
              <a:rPr lang="es-ES" dirty="0" err="1">
                <a:effectLst/>
              </a:rPr>
              <a:t>Eniff</a:t>
            </a:r>
            <a:r>
              <a:rPr lang="es-ES" dirty="0">
                <a:effectLst/>
              </a:rPr>
              <a:t> bayas</a:t>
            </a:r>
            <a:endParaRPr lang="es-EC" dirty="0"/>
          </a:p>
        </p:txBody>
      </p:sp>
      <p:sp>
        <p:nvSpPr>
          <p:cNvPr id="3" name="Marcador de contenido 2"/>
          <p:cNvSpPr>
            <a:spLocks noGrp="1"/>
          </p:cNvSpPr>
          <p:nvPr>
            <p:ph idx="1"/>
          </p:nvPr>
        </p:nvSpPr>
        <p:spPr>
          <a:xfrm>
            <a:off x="311679" y="2341036"/>
            <a:ext cx="4971520" cy="1857404"/>
          </a:xfrm>
        </p:spPr>
        <p:txBody>
          <a:bodyPr>
            <a:normAutofit/>
          </a:bodyPr>
          <a:lstStyle/>
          <a:p>
            <a:pPr algn="just"/>
            <a:r>
              <a:rPr lang="es-EC" dirty="0">
                <a:effectLst/>
              </a:rPr>
              <a:t>el carácter de </a:t>
            </a:r>
            <a:r>
              <a:rPr lang="es-EC" b="1" dirty="0">
                <a:effectLst/>
              </a:rPr>
              <a:t>intervención e instalación</a:t>
            </a:r>
            <a:r>
              <a:rPr lang="es-EC" dirty="0">
                <a:effectLst/>
              </a:rPr>
              <a:t> y </a:t>
            </a:r>
            <a:r>
              <a:rPr lang="es-EC" b="1" dirty="0">
                <a:effectLst/>
              </a:rPr>
              <a:t>la línea entre el sueño y lo real se hace presente.</a:t>
            </a:r>
            <a:endParaRPr lang="es-EC" b="1" dirty="0"/>
          </a:p>
        </p:txBody>
      </p:sp>
      <p:sp>
        <p:nvSpPr>
          <p:cNvPr id="4" name="Rectángulo 3"/>
          <p:cNvSpPr/>
          <p:nvPr/>
        </p:nvSpPr>
        <p:spPr>
          <a:xfrm>
            <a:off x="5283199" y="728133"/>
            <a:ext cx="6596981" cy="369332"/>
          </a:xfrm>
          <a:prstGeom prst="rect">
            <a:avLst/>
          </a:prstGeom>
        </p:spPr>
        <p:txBody>
          <a:bodyPr wrap="square">
            <a:spAutoFit/>
          </a:bodyPr>
          <a:lstStyle/>
          <a:p>
            <a:pPr algn="ctr"/>
            <a:r>
              <a:rPr lang="en-US" dirty="0"/>
              <a:t>El </a:t>
            </a:r>
            <a:r>
              <a:rPr lang="en-US" dirty="0" err="1"/>
              <a:t>sueño</a:t>
            </a:r>
            <a:r>
              <a:rPr lang="en-US" dirty="0"/>
              <a:t> de </a:t>
            </a:r>
            <a:r>
              <a:rPr lang="en-US" dirty="0" err="1"/>
              <a:t>Lupita</a:t>
            </a:r>
            <a:endParaRPr lang="es-EC" dirty="0"/>
          </a:p>
        </p:txBody>
      </p:sp>
      <p:sp>
        <p:nvSpPr>
          <p:cNvPr id="6" name="Rectángulo 5"/>
          <p:cNvSpPr/>
          <p:nvPr/>
        </p:nvSpPr>
        <p:spPr>
          <a:xfrm>
            <a:off x="6094879" y="5548192"/>
            <a:ext cx="5251758" cy="923330"/>
          </a:xfrm>
          <a:prstGeom prst="rect">
            <a:avLst/>
          </a:prstGeom>
        </p:spPr>
        <p:txBody>
          <a:bodyPr wrap="none">
            <a:spAutoFit/>
          </a:bodyPr>
          <a:lstStyle/>
          <a:p>
            <a:pPr algn="ctr"/>
            <a:r>
              <a:rPr lang="es-EC" dirty="0"/>
              <a:t>Intervención/casa </a:t>
            </a:r>
            <a:r>
              <a:rPr lang="es-EC" dirty="0" err="1"/>
              <a:t>Guasmo</a:t>
            </a:r>
            <a:r>
              <a:rPr lang="es-EC" dirty="0"/>
              <a:t> sur</a:t>
            </a:r>
          </a:p>
          <a:p>
            <a:pPr algn="ctr"/>
            <a:r>
              <a:rPr lang="es-EC" dirty="0"/>
              <a:t>Impresión de diseño ornamental con plantilla</a:t>
            </a:r>
          </a:p>
          <a:p>
            <a:pPr algn="ctr"/>
            <a:r>
              <a:rPr lang="es-EC" dirty="0"/>
              <a:t>Año 2012</a:t>
            </a:r>
          </a:p>
        </p:txBody>
      </p:sp>
      <p:pic>
        <p:nvPicPr>
          <p:cNvPr id="5" name="Imagen 4"/>
          <p:cNvPicPr>
            <a:picLocks noChangeAspect="1"/>
          </p:cNvPicPr>
          <p:nvPr/>
        </p:nvPicPr>
        <p:blipFill>
          <a:blip r:embed="rId2"/>
          <a:stretch>
            <a:fillRect/>
          </a:stretch>
        </p:blipFill>
        <p:spPr>
          <a:xfrm>
            <a:off x="5840159" y="1549529"/>
            <a:ext cx="5614903" cy="3706689"/>
          </a:xfrm>
          <a:prstGeom prst="rect">
            <a:avLst/>
          </a:prstGeom>
        </p:spPr>
      </p:pic>
    </p:spTree>
    <p:extLst>
      <p:ext uri="{BB962C8B-B14F-4D97-AF65-F5344CB8AC3E}">
        <p14:creationId xmlns:p14="http://schemas.microsoft.com/office/powerpoint/2010/main" val="537621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02747" y="1719764"/>
            <a:ext cx="10495658" cy="3823971"/>
          </a:xfrm>
        </p:spPr>
        <p:txBody>
          <a:bodyPr>
            <a:normAutofit/>
          </a:bodyPr>
          <a:lstStyle/>
          <a:p>
            <a:pPr algn="just"/>
            <a:r>
              <a:rPr lang="es-ES" dirty="0">
                <a:effectLst/>
              </a:rPr>
              <a:t>el estudio del inconsciente me llevó a tener un </a:t>
            </a:r>
            <a:r>
              <a:rPr lang="es-ES" b="1" dirty="0">
                <a:effectLst/>
              </a:rPr>
              <a:t>acercamiento a técnicas de psicoanálisis.</a:t>
            </a:r>
            <a:r>
              <a:rPr lang="es-ES" dirty="0">
                <a:effectLst/>
              </a:rPr>
              <a:t> </a:t>
            </a:r>
          </a:p>
          <a:p>
            <a:pPr algn="just"/>
            <a:r>
              <a:rPr lang="es-ES" dirty="0">
                <a:effectLst/>
              </a:rPr>
              <a:t>la primera parte de la </a:t>
            </a:r>
            <a:r>
              <a:rPr lang="es-ES" b="1" dirty="0">
                <a:effectLst/>
              </a:rPr>
              <a:t>metodología</a:t>
            </a:r>
            <a:r>
              <a:rPr lang="es-ES" dirty="0">
                <a:effectLst/>
              </a:rPr>
              <a:t> consistió en un </a:t>
            </a:r>
            <a:r>
              <a:rPr lang="es-ES" b="1" dirty="0">
                <a:effectLst/>
              </a:rPr>
              <a:t>proceso de introspección</a:t>
            </a:r>
            <a:r>
              <a:rPr lang="es-ES" dirty="0">
                <a:effectLst/>
              </a:rPr>
              <a:t>, el cual me llevo a </a:t>
            </a:r>
            <a:r>
              <a:rPr lang="es-ES" b="1" dirty="0">
                <a:effectLst/>
              </a:rPr>
              <a:t>explorar situaciones de violencia intrafamiliar </a:t>
            </a:r>
            <a:r>
              <a:rPr lang="es-ES" dirty="0">
                <a:effectLst/>
              </a:rPr>
              <a:t>ocurridas en mi infancia,</a:t>
            </a:r>
          </a:p>
          <a:p>
            <a:pPr algn="just"/>
            <a:r>
              <a:rPr lang="es-ES" dirty="0">
                <a:effectLst/>
              </a:rPr>
              <a:t>escenarios que se </a:t>
            </a:r>
            <a:r>
              <a:rPr lang="es-ES" b="1" dirty="0">
                <a:effectLst/>
              </a:rPr>
              <a:t>manifestaban en mis sueños </a:t>
            </a:r>
            <a:r>
              <a:rPr lang="es-ES" dirty="0">
                <a:effectLst/>
              </a:rPr>
              <a:t>mediante </a:t>
            </a:r>
            <a:r>
              <a:rPr lang="es-ES" b="1" dirty="0">
                <a:effectLst/>
              </a:rPr>
              <a:t>simbolismos: cuerpos disformes o mutilados, los ladrillos, la felpa, los colores verde y rosa.</a:t>
            </a:r>
          </a:p>
          <a:p>
            <a:pPr algn="just"/>
            <a:r>
              <a:rPr lang="es-ES" b="1" dirty="0">
                <a:effectLst/>
              </a:rPr>
              <a:t>episodios personales </a:t>
            </a:r>
            <a:r>
              <a:rPr lang="es-ES" dirty="0">
                <a:effectLst/>
              </a:rPr>
              <a:t>como </a:t>
            </a:r>
            <a:r>
              <a:rPr lang="es-ES" b="1" dirty="0">
                <a:effectLst/>
              </a:rPr>
              <a:t>material asimilado por mi inconsciente</a:t>
            </a:r>
            <a:r>
              <a:rPr lang="es-ES" dirty="0">
                <a:effectLst/>
              </a:rPr>
              <a:t>, </a:t>
            </a:r>
          </a:p>
          <a:p>
            <a:pPr algn="just"/>
            <a:r>
              <a:rPr lang="es-ES" dirty="0">
                <a:effectLst/>
              </a:rPr>
              <a:t>mediante </a:t>
            </a:r>
            <a:r>
              <a:rPr lang="es-ES" b="1" dirty="0">
                <a:effectLst/>
              </a:rPr>
              <a:t>símbolos</a:t>
            </a:r>
            <a:r>
              <a:rPr lang="es-ES" dirty="0">
                <a:effectLst/>
              </a:rPr>
              <a:t> venían de vuelta </a:t>
            </a:r>
            <a:r>
              <a:rPr lang="es-ES" b="1" dirty="0">
                <a:effectLst/>
              </a:rPr>
              <a:t>usando como forma de comunicación el sueño</a:t>
            </a:r>
            <a:r>
              <a:rPr lang="es-ES" dirty="0">
                <a:effectLst/>
              </a:rPr>
              <a:t>.</a:t>
            </a:r>
            <a:endParaRPr lang="es-EC" dirty="0">
              <a:effectLst/>
            </a:endParaRPr>
          </a:p>
          <a:p>
            <a:pPr algn="just"/>
            <a:endParaRPr lang="es-EC" dirty="0"/>
          </a:p>
        </p:txBody>
      </p:sp>
    </p:spTree>
    <p:extLst>
      <p:ext uri="{BB962C8B-B14F-4D97-AF65-F5344CB8AC3E}">
        <p14:creationId xmlns:p14="http://schemas.microsoft.com/office/powerpoint/2010/main" val="3818008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54701" y="1536884"/>
            <a:ext cx="10495658" cy="3823971"/>
          </a:xfrm>
        </p:spPr>
        <p:txBody>
          <a:bodyPr>
            <a:normAutofit/>
          </a:bodyPr>
          <a:lstStyle/>
          <a:p>
            <a:pPr algn="just"/>
            <a:r>
              <a:rPr lang="es-EC" dirty="0">
                <a:effectLst/>
              </a:rPr>
              <a:t>Desarrollo de una especie de </a:t>
            </a:r>
            <a:r>
              <a:rPr lang="es-EC" b="1" dirty="0">
                <a:effectLst/>
              </a:rPr>
              <a:t>diario de sueños</a:t>
            </a:r>
          </a:p>
          <a:p>
            <a:pPr algn="just"/>
            <a:endParaRPr lang="es-EC" dirty="0">
              <a:effectLst/>
            </a:endParaRPr>
          </a:p>
          <a:p>
            <a:pPr algn="just"/>
            <a:r>
              <a:rPr lang="es-EC" dirty="0">
                <a:effectLst/>
              </a:rPr>
              <a:t>utilización de la </a:t>
            </a:r>
            <a:r>
              <a:rPr lang="es-EC" b="1" dirty="0">
                <a:effectLst/>
              </a:rPr>
              <a:t>felpa y el ladrillo como parten de la presencia simbólica </a:t>
            </a:r>
            <a:r>
              <a:rPr lang="es-EC" dirty="0">
                <a:effectLst/>
              </a:rPr>
              <a:t>recurrente de los mismos en el sueño, </a:t>
            </a:r>
          </a:p>
          <a:p>
            <a:pPr algn="just"/>
            <a:r>
              <a:rPr lang="es-EC" dirty="0">
                <a:effectLst/>
              </a:rPr>
              <a:t>la felpa como </a:t>
            </a:r>
            <a:r>
              <a:rPr lang="es-EC" b="1" dirty="0">
                <a:effectLst/>
              </a:rPr>
              <a:t>metáfora del fantasma de un recuerdo</a:t>
            </a:r>
            <a:r>
              <a:rPr lang="es-EC" dirty="0">
                <a:effectLst/>
              </a:rPr>
              <a:t>, aludiendo a la </a:t>
            </a:r>
            <a:r>
              <a:rPr lang="es-EC" b="1" dirty="0">
                <a:effectLst/>
              </a:rPr>
              <a:t>memoria infantil</a:t>
            </a:r>
            <a:r>
              <a:rPr lang="es-EC" dirty="0">
                <a:effectLst/>
              </a:rPr>
              <a:t>.</a:t>
            </a:r>
            <a:endParaRPr lang="es-EC" dirty="0"/>
          </a:p>
        </p:txBody>
      </p:sp>
    </p:spTree>
    <p:extLst>
      <p:ext uri="{BB962C8B-B14F-4D97-AF65-F5344CB8AC3E}">
        <p14:creationId xmlns:p14="http://schemas.microsoft.com/office/powerpoint/2010/main" val="2877391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595019" y="455074"/>
            <a:ext cx="6596981" cy="646331"/>
          </a:xfrm>
          <a:prstGeom prst="rect">
            <a:avLst/>
          </a:prstGeom>
        </p:spPr>
        <p:txBody>
          <a:bodyPr wrap="square">
            <a:spAutoFit/>
          </a:bodyPr>
          <a:lstStyle/>
          <a:p>
            <a:pPr algn="ctr"/>
            <a:r>
              <a:rPr lang="es-EC" dirty="0"/>
              <a:t>Fragmentos</a:t>
            </a:r>
          </a:p>
          <a:p>
            <a:pPr algn="ctr"/>
            <a:r>
              <a:rPr lang="es-EC" dirty="0"/>
              <a:t>Bocetos pertenecientes a diario de sueños</a:t>
            </a:r>
          </a:p>
        </p:txBody>
      </p:sp>
      <p:pic>
        <p:nvPicPr>
          <p:cNvPr id="7" name="Imagen 6"/>
          <p:cNvPicPr>
            <a:picLocks noChangeAspect="1"/>
          </p:cNvPicPr>
          <p:nvPr/>
        </p:nvPicPr>
        <p:blipFill>
          <a:blip r:embed="rId2"/>
          <a:stretch>
            <a:fillRect/>
          </a:stretch>
        </p:blipFill>
        <p:spPr>
          <a:xfrm>
            <a:off x="7357534" y="1222610"/>
            <a:ext cx="3378128" cy="4509066"/>
          </a:xfrm>
          <a:prstGeom prst="rect">
            <a:avLst/>
          </a:prstGeom>
        </p:spPr>
      </p:pic>
      <p:sp>
        <p:nvSpPr>
          <p:cNvPr id="5" name="Rectángulo 4"/>
          <p:cNvSpPr/>
          <p:nvPr/>
        </p:nvSpPr>
        <p:spPr>
          <a:xfrm>
            <a:off x="8368260" y="5915480"/>
            <a:ext cx="2099733" cy="307777"/>
          </a:xfrm>
          <a:prstGeom prst="rect">
            <a:avLst/>
          </a:prstGeom>
        </p:spPr>
        <p:txBody>
          <a:bodyPr wrap="square">
            <a:spAutoFit/>
          </a:bodyPr>
          <a:lstStyle/>
          <a:p>
            <a:r>
              <a:rPr lang="es-EC" sz="1400" dirty="0"/>
              <a:t>Tinta sobre papel</a:t>
            </a:r>
          </a:p>
        </p:txBody>
      </p:sp>
      <p:sp>
        <p:nvSpPr>
          <p:cNvPr id="8" name="Rectángulo 7"/>
          <p:cNvSpPr/>
          <p:nvPr/>
        </p:nvSpPr>
        <p:spPr>
          <a:xfrm>
            <a:off x="-131009" y="794478"/>
            <a:ext cx="6596981" cy="369332"/>
          </a:xfrm>
          <a:prstGeom prst="rect">
            <a:avLst/>
          </a:prstGeom>
        </p:spPr>
        <p:txBody>
          <a:bodyPr wrap="square">
            <a:spAutoFit/>
          </a:bodyPr>
          <a:lstStyle/>
          <a:p>
            <a:pPr algn="ctr"/>
            <a:r>
              <a:rPr lang="es-EC" dirty="0"/>
              <a:t>Prueba</a:t>
            </a:r>
          </a:p>
        </p:txBody>
      </p:sp>
      <p:pic>
        <p:nvPicPr>
          <p:cNvPr id="9" name="Imagen 8"/>
          <p:cNvPicPr>
            <a:picLocks noChangeAspect="1"/>
          </p:cNvPicPr>
          <p:nvPr/>
        </p:nvPicPr>
        <p:blipFill>
          <a:blip r:embed="rId3"/>
          <a:stretch>
            <a:fillRect/>
          </a:stretch>
        </p:blipFill>
        <p:spPr>
          <a:xfrm>
            <a:off x="824611" y="1667851"/>
            <a:ext cx="4855074" cy="3607590"/>
          </a:xfrm>
          <a:prstGeom prst="rect">
            <a:avLst/>
          </a:prstGeom>
        </p:spPr>
      </p:pic>
      <p:sp>
        <p:nvSpPr>
          <p:cNvPr id="10" name="Rectángulo 9"/>
          <p:cNvSpPr/>
          <p:nvPr/>
        </p:nvSpPr>
        <p:spPr>
          <a:xfrm>
            <a:off x="2284066" y="5915479"/>
            <a:ext cx="1766830" cy="307777"/>
          </a:xfrm>
          <a:prstGeom prst="rect">
            <a:avLst/>
          </a:prstGeom>
        </p:spPr>
        <p:txBody>
          <a:bodyPr wrap="none">
            <a:spAutoFit/>
          </a:bodyPr>
          <a:lstStyle/>
          <a:p>
            <a:r>
              <a:rPr lang="es-EC" sz="1400" dirty="0"/>
              <a:t>Felpa sobre papel</a:t>
            </a:r>
          </a:p>
        </p:txBody>
      </p:sp>
    </p:spTree>
    <p:extLst>
      <p:ext uri="{BB962C8B-B14F-4D97-AF65-F5344CB8AC3E}">
        <p14:creationId xmlns:p14="http://schemas.microsoft.com/office/powerpoint/2010/main" val="547755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stretch>
            <a:fillRect/>
          </a:stretch>
        </p:blipFill>
        <p:spPr>
          <a:xfrm>
            <a:off x="992916" y="2272714"/>
            <a:ext cx="4298751" cy="3222292"/>
          </a:xfrm>
          <a:prstGeom prst="rect">
            <a:avLst/>
          </a:prstGeom>
        </p:spPr>
      </p:pic>
      <p:sp>
        <p:nvSpPr>
          <p:cNvPr id="4" name="Rectángulo 3"/>
          <p:cNvSpPr/>
          <p:nvPr/>
        </p:nvSpPr>
        <p:spPr>
          <a:xfrm>
            <a:off x="-218212" y="1290686"/>
            <a:ext cx="6596981" cy="646331"/>
          </a:xfrm>
          <a:prstGeom prst="rect">
            <a:avLst/>
          </a:prstGeom>
        </p:spPr>
        <p:txBody>
          <a:bodyPr wrap="square">
            <a:spAutoFit/>
          </a:bodyPr>
          <a:lstStyle/>
          <a:p>
            <a:pPr algn="ctr"/>
            <a:r>
              <a:rPr lang="es-EC" dirty="0"/>
              <a:t>Fragmentos</a:t>
            </a:r>
          </a:p>
          <a:p>
            <a:pPr algn="ctr"/>
            <a:r>
              <a:rPr lang="es-EC" dirty="0"/>
              <a:t>Bocetos pertenecientes a diario de sueños</a:t>
            </a:r>
          </a:p>
        </p:txBody>
      </p:sp>
      <p:sp>
        <p:nvSpPr>
          <p:cNvPr id="8" name="Rectángulo 7"/>
          <p:cNvSpPr/>
          <p:nvPr/>
        </p:nvSpPr>
        <p:spPr>
          <a:xfrm>
            <a:off x="5935224" y="1567685"/>
            <a:ext cx="6096000" cy="369332"/>
          </a:xfrm>
          <a:prstGeom prst="rect">
            <a:avLst/>
          </a:prstGeom>
        </p:spPr>
        <p:txBody>
          <a:bodyPr>
            <a:spAutoFit/>
          </a:bodyPr>
          <a:lstStyle/>
          <a:p>
            <a:r>
              <a:rPr lang="es-EC" dirty="0"/>
              <a:t>Materialización de imagen de diario de sueños</a:t>
            </a:r>
          </a:p>
        </p:txBody>
      </p:sp>
      <p:pic>
        <p:nvPicPr>
          <p:cNvPr id="9" name="Imagen 8"/>
          <p:cNvPicPr/>
          <p:nvPr/>
        </p:nvPicPr>
        <p:blipFill>
          <a:blip r:embed="rId3"/>
          <a:stretch>
            <a:fillRect/>
          </a:stretch>
        </p:blipFill>
        <p:spPr>
          <a:xfrm>
            <a:off x="6214532" y="2272714"/>
            <a:ext cx="4608741" cy="3222292"/>
          </a:xfrm>
          <a:prstGeom prst="rect">
            <a:avLst/>
          </a:prstGeom>
          <a:noFill/>
          <a:ln>
            <a:noFill/>
            <a:prstDash/>
          </a:ln>
        </p:spPr>
      </p:pic>
      <p:sp>
        <p:nvSpPr>
          <p:cNvPr id="3" name="Rectángulo 2"/>
          <p:cNvSpPr/>
          <p:nvPr/>
        </p:nvSpPr>
        <p:spPr>
          <a:xfrm>
            <a:off x="1684866" y="5646037"/>
            <a:ext cx="3056467" cy="369332"/>
          </a:xfrm>
          <a:prstGeom prst="rect">
            <a:avLst/>
          </a:prstGeom>
        </p:spPr>
        <p:txBody>
          <a:bodyPr wrap="square">
            <a:spAutoFit/>
          </a:bodyPr>
          <a:lstStyle/>
          <a:p>
            <a:r>
              <a:rPr lang="es-EC" dirty="0"/>
              <a:t>Marcador sobre papel</a:t>
            </a:r>
          </a:p>
        </p:txBody>
      </p:sp>
      <p:sp>
        <p:nvSpPr>
          <p:cNvPr id="6" name="Rectángulo 5"/>
          <p:cNvSpPr/>
          <p:nvPr/>
        </p:nvSpPr>
        <p:spPr>
          <a:xfrm>
            <a:off x="7378726" y="5646037"/>
            <a:ext cx="2472152" cy="369332"/>
          </a:xfrm>
          <a:prstGeom prst="rect">
            <a:avLst/>
          </a:prstGeom>
        </p:spPr>
        <p:txBody>
          <a:bodyPr wrap="none">
            <a:spAutoFit/>
          </a:bodyPr>
          <a:lstStyle/>
          <a:p>
            <a:r>
              <a:rPr lang="es-EC" dirty="0"/>
              <a:t>Ladrillos intervenidos</a:t>
            </a:r>
          </a:p>
        </p:txBody>
      </p:sp>
    </p:spTree>
    <p:extLst>
      <p:ext uri="{BB962C8B-B14F-4D97-AF65-F5344CB8AC3E}">
        <p14:creationId xmlns:p14="http://schemas.microsoft.com/office/powerpoint/2010/main" val="495085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	</a:t>
            </a:r>
            <a:r>
              <a:rPr lang="es-EC" dirty="0" err="1"/>
              <a:t>AntecedenteS</a:t>
            </a:r>
            <a:endParaRPr lang="es-EC" dirty="0"/>
          </a:p>
        </p:txBody>
      </p:sp>
      <p:sp>
        <p:nvSpPr>
          <p:cNvPr id="3" name="Marcador de contenido 2"/>
          <p:cNvSpPr>
            <a:spLocks noGrp="1"/>
          </p:cNvSpPr>
          <p:nvPr>
            <p:ph idx="1"/>
          </p:nvPr>
        </p:nvSpPr>
        <p:spPr>
          <a:xfrm>
            <a:off x="1039813" y="1955799"/>
            <a:ext cx="9905998" cy="3124201"/>
          </a:xfrm>
        </p:spPr>
        <p:txBody>
          <a:bodyPr>
            <a:normAutofit/>
          </a:bodyPr>
          <a:lstStyle/>
          <a:p>
            <a:pPr algn="just"/>
            <a:r>
              <a:rPr lang="es-EC" dirty="0"/>
              <a:t>Es bien sabido, que en la historia del arte ecuatoriano no se desarrolló un movimiento surrealista, sin embargos numerosos han sido los artistas que encontraron en la exploración del inconsciente no solo un generador visual importante sino también un terreno de reflexión hacia la condición del ser.  En esta parte exploro aquellos antecedentes locales relacionados a mi proyecto.</a:t>
            </a:r>
          </a:p>
        </p:txBody>
      </p:sp>
    </p:spTree>
    <p:extLst>
      <p:ext uri="{BB962C8B-B14F-4D97-AF65-F5344CB8AC3E}">
        <p14:creationId xmlns:p14="http://schemas.microsoft.com/office/powerpoint/2010/main" val="703523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3001" y="2175933"/>
            <a:ext cx="9905998" cy="1905000"/>
          </a:xfrm>
        </p:spPr>
        <p:txBody>
          <a:bodyPr/>
          <a:lstStyle/>
          <a:p>
            <a:pPr algn="ctr"/>
            <a:r>
              <a:rPr lang="es-EC" sz="4800" dirty="0"/>
              <a:t>obras</a:t>
            </a:r>
            <a:endParaRPr lang="es-EC" dirty="0"/>
          </a:p>
        </p:txBody>
      </p:sp>
    </p:spTree>
    <p:extLst>
      <p:ext uri="{BB962C8B-B14F-4D97-AF65-F5344CB8AC3E}">
        <p14:creationId xmlns:p14="http://schemas.microsoft.com/office/powerpoint/2010/main" val="4127911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747" y="105834"/>
            <a:ext cx="9905998" cy="1905000"/>
          </a:xfrm>
        </p:spPr>
        <p:txBody>
          <a:bodyPr/>
          <a:lstStyle/>
          <a:p>
            <a:r>
              <a:rPr lang="es-EC" dirty="0"/>
              <a:t>¨Intersección¨</a:t>
            </a:r>
            <a:br>
              <a:rPr lang="es-EC" dirty="0"/>
            </a:br>
            <a:endParaRPr lang="es-EC" dirty="0"/>
          </a:p>
        </p:txBody>
      </p:sp>
      <p:sp>
        <p:nvSpPr>
          <p:cNvPr id="3" name="Marcador de contenido 2"/>
          <p:cNvSpPr>
            <a:spLocks noGrp="1"/>
          </p:cNvSpPr>
          <p:nvPr>
            <p:ph idx="1"/>
          </p:nvPr>
        </p:nvSpPr>
        <p:spPr>
          <a:xfrm>
            <a:off x="306875" y="1052587"/>
            <a:ext cx="4971520" cy="5003800"/>
          </a:xfrm>
        </p:spPr>
        <p:txBody>
          <a:bodyPr>
            <a:normAutofit/>
          </a:bodyPr>
          <a:lstStyle/>
          <a:p>
            <a:pPr algn="just"/>
            <a:r>
              <a:rPr lang="es-ES" dirty="0">
                <a:effectLst/>
              </a:rPr>
              <a:t>Habitación poblada en su totalidad de formas que semejan organismo vivo, los cuales se interceptan  con una cama que se halla en la esquina de la habitación. Estas formas que surgen de la pared sugieren el crecimiento de un moho u organismo vivo que se reproduce en su totalidad por la habitación, como si se comiera la misma. Creando un escenario onírico, que sugiere deriva de la intersección del sueño y la  realidad.</a:t>
            </a:r>
            <a:endParaRPr lang="es-EC" dirty="0">
              <a:effectLst/>
            </a:endParaRPr>
          </a:p>
          <a:p>
            <a:endParaRPr lang="es-EC" dirty="0">
              <a:effectLst/>
            </a:endParaRPr>
          </a:p>
        </p:txBody>
      </p:sp>
      <p:pic>
        <p:nvPicPr>
          <p:cNvPr id="6" name="Imagen 5" descr="D:\Nueva carpeta (54)\cama\IMG_029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6847" y="1445895"/>
            <a:ext cx="5017770" cy="3763010"/>
          </a:xfrm>
          <a:prstGeom prst="rect">
            <a:avLst/>
          </a:prstGeom>
          <a:noFill/>
          <a:ln>
            <a:noFill/>
          </a:ln>
        </p:spPr>
      </p:pic>
    </p:spTree>
    <p:extLst>
      <p:ext uri="{BB962C8B-B14F-4D97-AF65-F5344CB8AC3E}">
        <p14:creationId xmlns:p14="http://schemas.microsoft.com/office/powerpoint/2010/main" val="3064881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6355791" y="1498599"/>
            <a:ext cx="5096684" cy="3818468"/>
          </a:xfrm>
          <a:prstGeom prst="rect">
            <a:avLst/>
          </a:prstGeom>
        </p:spPr>
      </p:pic>
      <p:pic>
        <p:nvPicPr>
          <p:cNvPr id="10" name="Marcador de contenido 9"/>
          <p:cNvPicPr>
            <a:picLocks noGrp="1" noChangeAspect="1"/>
          </p:cNvPicPr>
          <p:nvPr>
            <p:ph idx="1"/>
          </p:nvPr>
        </p:nvPicPr>
        <p:blipFill>
          <a:blip r:embed="rId3"/>
          <a:stretch>
            <a:fillRect/>
          </a:stretch>
        </p:blipFill>
        <p:spPr>
          <a:xfrm>
            <a:off x="1209975" y="2293175"/>
            <a:ext cx="4316342" cy="2432515"/>
          </a:xfrm>
          <a:prstGeom prst="rect">
            <a:avLst/>
          </a:prstGeom>
        </p:spPr>
      </p:pic>
      <p:sp>
        <p:nvSpPr>
          <p:cNvPr id="3" name="Rectángulo 2"/>
          <p:cNvSpPr/>
          <p:nvPr/>
        </p:nvSpPr>
        <p:spPr>
          <a:xfrm>
            <a:off x="7461251" y="5496468"/>
            <a:ext cx="3211135" cy="369332"/>
          </a:xfrm>
          <a:prstGeom prst="rect">
            <a:avLst/>
          </a:prstGeom>
        </p:spPr>
        <p:txBody>
          <a:bodyPr wrap="none">
            <a:spAutoFit/>
          </a:bodyPr>
          <a:lstStyle/>
          <a:p>
            <a:r>
              <a:rPr lang="es-EC" dirty="0"/>
              <a:t>Esferas de papel y almidón</a:t>
            </a:r>
          </a:p>
        </p:txBody>
      </p:sp>
      <p:sp>
        <p:nvSpPr>
          <p:cNvPr id="4" name="Rectángulo 3"/>
          <p:cNvSpPr/>
          <p:nvPr/>
        </p:nvSpPr>
        <p:spPr>
          <a:xfrm>
            <a:off x="1762578" y="5496468"/>
            <a:ext cx="3060453" cy="369332"/>
          </a:xfrm>
          <a:prstGeom prst="rect">
            <a:avLst/>
          </a:prstGeom>
        </p:spPr>
        <p:txBody>
          <a:bodyPr wrap="none">
            <a:spAutoFit/>
          </a:bodyPr>
          <a:lstStyle/>
          <a:p>
            <a:r>
              <a:rPr lang="es-EC" dirty="0"/>
              <a:t>Esferas cubiertas de felpa</a:t>
            </a:r>
          </a:p>
        </p:txBody>
      </p:sp>
      <p:sp>
        <p:nvSpPr>
          <p:cNvPr id="5" name="Rectángulo 4"/>
          <p:cNvSpPr/>
          <p:nvPr/>
        </p:nvSpPr>
        <p:spPr>
          <a:xfrm>
            <a:off x="2727778" y="772068"/>
            <a:ext cx="1080745" cy="369332"/>
          </a:xfrm>
          <a:prstGeom prst="rect">
            <a:avLst/>
          </a:prstGeom>
        </p:spPr>
        <p:txBody>
          <a:bodyPr wrap="none">
            <a:spAutoFit/>
          </a:bodyPr>
          <a:lstStyle/>
          <a:p>
            <a:r>
              <a:rPr lang="es-EC" dirty="0"/>
              <a:t>Proceso</a:t>
            </a:r>
          </a:p>
        </p:txBody>
      </p:sp>
      <p:sp>
        <p:nvSpPr>
          <p:cNvPr id="6" name="Rectángulo 5"/>
          <p:cNvSpPr/>
          <p:nvPr/>
        </p:nvSpPr>
        <p:spPr>
          <a:xfrm>
            <a:off x="8485240" y="772068"/>
            <a:ext cx="1080745" cy="369332"/>
          </a:xfrm>
          <a:prstGeom prst="rect">
            <a:avLst/>
          </a:prstGeom>
        </p:spPr>
        <p:txBody>
          <a:bodyPr wrap="none">
            <a:spAutoFit/>
          </a:bodyPr>
          <a:lstStyle/>
          <a:p>
            <a:r>
              <a:rPr lang="es-EC" dirty="0"/>
              <a:t>Proceso</a:t>
            </a:r>
          </a:p>
        </p:txBody>
      </p:sp>
    </p:spTree>
    <p:extLst>
      <p:ext uri="{BB962C8B-B14F-4D97-AF65-F5344CB8AC3E}">
        <p14:creationId xmlns:p14="http://schemas.microsoft.com/office/powerpoint/2010/main" val="3756570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99918" y="5401615"/>
            <a:ext cx="3060453" cy="369332"/>
          </a:xfrm>
          <a:prstGeom prst="rect">
            <a:avLst/>
          </a:prstGeom>
        </p:spPr>
        <p:txBody>
          <a:bodyPr wrap="none">
            <a:spAutoFit/>
          </a:bodyPr>
          <a:lstStyle/>
          <a:p>
            <a:r>
              <a:rPr lang="es-EC" dirty="0"/>
              <a:t>Esferas cubiertas de felpa</a:t>
            </a:r>
          </a:p>
        </p:txBody>
      </p:sp>
      <p:sp>
        <p:nvSpPr>
          <p:cNvPr id="4" name="Rectángulo 3"/>
          <p:cNvSpPr/>
          <p:nvPr/>
        </p:nvSpPr>
        <p:spPr>
          <a:xfrm>
            <a:off x="1762578" y="5496468"/>
            <a:ext cx="3060453" cy="369332"/>
          </a:xfrm>
          <a:prstGeom prst="rect">
            <a:avLst/>
          </a:prstGeom>
        </p:spPr>
        <p:txBody>
          <a:bodyPr wrap="none">
            <a:spAutoFit/>
          </a:bodyPr>
          <a:lstStyle/>
          <a:p>
            <a:r>
              <a:rPr lang="es-EC" dirty="0"/>
              <a:t>Esferas cubiertas de felpa</a:t>
            </a:r>
          </a:p>
        </p:txBody>
      </p:sp>
      <p:sp>
        <p:nvSpPr>
          <p:cNvPr id="5" name="Rectángulo 4"/>
          <p:cNvSpPr/>
          <p:nvPr/>
        </p:nvSpPr>
        <p:spPr>
          <a:xfrm>
            <a:off x="2727778" y="772068"/>
            <a:ext cx="986167" cy="369332"/>
          </a:xfrm>
          <a:prstGeom prst="rect">
            <a:avLst/>
          </a:prstGeom>
        </p:spPr>
        <p:txBody>
          <a:bodyPr wrap="none">
            <a:spAutoFit/>
          </a:bodyPr>
          <a:lstStyle/>
          <a:p>
            <a:r>
              <a:rPr lang="es-EC" dirty="0"/>
              <a:t>Detalle</a:t>
            </a:r>
          </a:p>
        </p:txBody>
      </p:sp>
      <p:sp>
        <p:nvSpPr>
          <p:cNvPr id="6" name="Rectángulo 5"/>
          <p:cNvSpPr/>
          <p:nvPr/>
        </p:nvSpPr>
        <p:spPr>
          <a:xfrm>
            <a:off x="8485240" y="772068"/>
            <a:ext cx="986167" cy="369332"/>
          </a:xfrm>
          <a:prstGeom prst="rect">
            <a:avLst/>
          </a:prstGeom>
        </p:spPr>
        <p:txBody>
          <a:bodyPr wrap="none">
            <a:spAutoFit/>
          </a:bodyPr>
          <a:lstStyle/>
          <a:p>
            <a:r>
              <a:rPr lang="es-EC" dirty="0"/>
              <a:t>Detalle</a:t>
            </a:r>
          </a:p>
        </p:txBody>
      </p:sp>
      <p:pic>
        <p:nvPicPr>
          <p:cNvPr id="11" name="Imagen 10"/>
          <p:cNvPicPr>
            <a:picLocks noChangeAspect="1"/>
          </p:cNvPicPr>
          <p:nvPr/>
        </p:nvPicPr>
        <p:blipFill>
          <a:blip r:embed="rId2"/>
          <a:stretch>
            <a:fillRect/>
          </a:stretch>
        </p:blipFill>
        <p:spPr>
          <a:xfrm>
            <a:off x="1527859" y="1700140"/>
            <a:ext cx="3529890" cy="3523793"/>
          </a:xfrm>
          <a:prstGeom prst="rect">
            <a:avLst/>
          </a:prstGeom>
        </p:spPr>
      </p:pic>
      <p:pic>
        <p:nvPicPr>
          <p:cNvPr id="12" name="Marcador de contenido 3"/>
          <p:cNvPicPr>
            <a:picLocks noChangeAspect="1"/>
          </p:cNvPicPr>
          <p:nvPr/>
        </p:nvPicPr>
        <p:blipFill>
          <a:blip r:embed="rId3"/>
          <a:stretch>
            <a:fillRect/>
          </a:stretch>
        </p:blipFill>
        <p:spPr>
          <a:xfrm>
            <a:off x="6942812" y="1700140"/>
            <a:ext cx="4165599" cy="3124200"/>
          </a:xfrm>
          <a:prstGeom prst="rect">
            <a:avLst/>
          </a:prstGeom>
        </p:spPr>
      </p:pic>
    </p:spTree>
    <p:extLst>
      <p:ext uri="{BB962C8B-B14F-4D97-AF65-F5344CB8AC3E}">
        <p14:creationId xmlns:p14="http://schemas.microsoft.com/office/powerpoint/2010/main" val="3752650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99918" y="5401615"/>
            <a:ext cx="3060453" cy="369332"/>
          </a:xfrm>
          <a:prstGeom prst="rect">
            <a:avLst/>
          </a:prstGeom>
        </p:spPr>
        <p:txBody>
          <a:bodyPr wrap="none">
            <a:spAutoFit/>
          </a:bodyPr>
          <a:lstStyle/>
          <a:p>
            <a:r>
              <a:rPr lang="es-EC" dirty="0"/>
              <a:t>Esferas cubiertas de felpa</a:t>
            </a:r>
          </a:p>
        </p:txBody>
      </p:sp>
      <p:sp>
        <p:nvSpPr>
          <p:cNvPr id="4" name="Rectángulo 3"/>
          <p:cNvSpPr/>
          <p:nvPr/>
        </p:nvSpPr>
        <p:spPr>
          <a:xfrm>
            <a:off x="1965778" y="5401615"/>
            <a:ext cx="3060453" cy="369332"/>
          </a:xfrm>
          <a:prstGeom prst="rect">
            <a:avLst/>
          </a:prstGeom>
        </p:spPr>
        <p:txBody>
          <a:bodyPr wrap="none">
            <a:spAutoFit/>
          </a:bodyPr>
          <a:lstStyle/>
          <a:p>
            <a:r>
              <a:rPr lang="es-EC" dirty="0"/>
              <a:t>Esferas cubiertas de felpa</a:t>
            </a:r>
          </a:p>
        </p:txBody>
      </p:sp>
      <p:sp>
        <p:nvSpPr>
          <p:cNvPr id="5" name="Rectángulo 4"/>
          <p:cNvSpPr/>
          <p:nvPr/>
        </p:nvSpPr>
        <p:spPr>
          <a:xfrm>
            <a:off x="2727778" y="772068"/>
            <a:ext cx="1120820" cy="369332"/>
          </a:xfrm>
          <a:prstGeom prst="rect">
            <a:avLst/>
          </a:prstGeom>
        </p:spPr>
        <p:txBody>
          <a:bodyPr wrap="none">
            <a:spAutoFit/>
          </a:bodyPr>
          <a:lstStyle/>
          <a:p>
            <a:r>
              <a:rPr lang="es-EC" dirty="0"/>
              <a:t>Montaje</a:t>
            </a:r>
          </a:p>
        </p:txBody>
      </p:sp>
      <p:sp>
        <p:nvSpPr>
          <p:cNvPr id="6" name="Rectángulo 5"/>
          <p:cNvSpPr/>
          <p:nvPr/>
        </p:nvSpPr>
        <p:spPr>
          <a:xfrm>
            <a:off x="8485240" y="772068"/>
            <a:ext cx="1120820" cy="369332"/>
          </a:xfrm>
          <a:prstGeom prst="rect">
            <a:avLst/>
          </a:prstGeom>
        </p:spPr>
        <p:txBody>
          <a:bodyPr wrap="none">
            <a:spAutoFit/>
          </a:bodyPr>
          <a:lstStyle/>
          <a:p>
            <a:r>
              <a:rPr lang="es-EC" dirty="0"/>
              <a:t>Montaje</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799" y="1978671"/>
            <a:ext cx="4378778" cy="2340255"/>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7096" y="1310733"/>
            <a:ext cx="2148915" cy="3676133"/>
          </a:xfrm>
          <a:prstGeom prst="rect">
            <a:avLst/>
          </a:prstGeom>
        </p:spPr>
      </p:pic>
    </p:spTree>
    <p:extLst>
      <p:ext uri="{BB962C8B-B14F-4D97-AF65-F5344CB8AC3E}">
        <p14:creationId xmlns:p14="http://schemas.microsoft.com/office/powerpoint/2010/main" val="1769417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747" y="105834"/>
            <a:ext cx="9905998" cy="1905000"/>
          </a:xfrm>
        </p:spPr>
        <p:txBody>
          <a:bodyPr/>
          <a:lstStyle/>
          <a:p>
            <a:r>
              <a:rPr lang="es-EC" dirty="0">
                <a:effectLst/>
              </a:rPr>
              <a:t>“AGALMATA”</a:t>
            </a:r>
            <a:br>
              <a:rPr lang="es-EC" dirty="0">
                <a:effectLst/>
              </a:rPr>
            </a:br>
            <a:br>
              <a:rPr lang="es-EC" dirty="0"/>
            </a:br>
            <a:endParaRPr lang="es-EC" dirty="0"/>
          </a:p>
        </p:txBody>
      </p:sp>
      <p:sp>
        <p:nvSpPr>
          <p:cNvPr id="3" name="Marcador de contenido 2"/>
          <p:cNvSpPr>
            <a:spLocks noGrp="1"/>
          </p:cNvSpPr>
          <p:nvPr>
            <p:ph idx="1"/>
          </p:nvPr>
        </p:nvSpPr>
        <p:spPr>
          <a:xfrm>
            <a:off x="306875" y="1052587"/>
            <a:ext cx="4971520" cy="5003800"/>
          </a:xfrm>
        </p:spPr>
        <p:txBody>
          <a:bodyPr>
            <a:normAutofit fontScale="92500"/>
          </a:bodyPr>
          <a:lstStyle/>
          <a:p>
            <a:pPr algn="just"/>
            <a:r>
              <a:rPr lang="es-EC" dirty="0">
                <a:effectLst/>
              </a:rPr>
              <a:t>Recreación de un espacio personal de mi niñez, conformado por las muñecas que he coleccionado a lo largo de mi vida. dan cuenta de la búsqueda de identidad a través de los rostros de las muñecas, aludiendo también a la fragilidad de la niñez. En el centro de la instalación se encuentra un dibujo que se diferencia de aquellos rostros y personajes que la rodean</a:t>
            </a:r>
          </a:p>
          <a:p>
            <a:pPr algn="just"/>
            <a:r>
              <a:rPr lang="es-EC" dirty="0">
                <a:effectLst/>
              </a:rPr>
              <a:t>La iluminación de esta obra se da por medio de velas, precisamente para mantener esa diferenciación con las otras obras y para darle una atmosfera que procura el acercamiento precavido del espectador. </a:t>
            </a:r>
          </a:p>
          <a:p>
            <a:endParaRPr lang="es-EC" dirty="0">
              <a:effectLst/>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0681" y="643466"/>
            <a:ext cx="2990119" cy="5284424"/>
          </a:xfrm>
          <a:prstGeom prst="rect">
            <a:avLst/>
          </a:prstGeom>
        </p:spPr>
      </p:pic>
    </p:spTree>
    <p:extLst>
      <p:ext uri="{BB962C8B-B14F-4D97-AF65-F5344CB8AC3E}">
        <p14:creationId xmlns:p14="http://schemas.microsoft.com/office/powerpoint/2010/main" val="2586240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108359" y="5918493"/>
            <a:ext cx="1441420" cy="369332"/>
          </a:xfrm>
          <a:prstGeom prst="rect">
            <a:avLst/>
          </a:prstGeom>
        </p:spPr>
        <p:txBody>
          <a:bodyPr wrap="none">
            <a:spAutoFit/>
          </a:bodyPr>
          <a:lstStyle/>
          <a:p>
            <a:r>
              <a:rPr lang="es-EC" dirty="0"/>
              <a:t>Dibujo niño</a:t>
            </a:r>
          </a:p>
        </p:txBody>
      </p:sp>
      <p:sp>
        <p:nvSpPr>
          <p:cNvPr id="4" name="Rectángulo 3"/>
          <p:cNvSpPr/>
          <p:nvPr/>
        </p:nvSpPr>
        <p:spPr>
          <a:xfrm>
            <a:off x="1103771" y="5216948"/>
            <a:ext cx="5000087" cy="369332"/>
          </a:xfrm>
          <a:prstGeom prst="rect">
            <a:avLst/>
          </a:prstGeom>
        </p:spPr>
        <p:txBody>
          <a:bodyPr wrap="none">
            <a:spAutoFit/>
          </a:bodyPr>
          <a:lstStyle/>
          <a:p>
            <a:r>
              <a:rPr lang="es-EC" dirty="0"/>
              <a:t>Muñecas coleccionadas desde la infancia</a:t>
            </a:r>
          </a:p>
        </p:txBody>
      </p:sp>
      <p:sp>
        <p:nvSpPr>
          <p:cNvPr id="5" name="Rectángulo 4"/>
          <p:cNvSpPr/>
          <p:nvPr/>
        </p:nvSpPr>
        <p:spPr>
          <a:xfrm>
            <a:off x="2727778" y="772068"/>
            <a:ext cx="986167" cy="369332"/>
          </a:xfrm>
          <a:prstGeom prst="rect">
            <a:avLst/>
          </a:prstGeom>
        </p:spPr>
        <p:txBody>
          <a:bodyPr wrap="none">
            <a:spAutoFit/>
          </a:bodyPr>
          <a:lstStyle/>
          <a:p>
            <a:r>
              <a:rPr lang="es-EC" dirty="0"/>
              <a:t>Detalle</a:t>
            </a:r>
          </a:p>
        </p:txBody>
      </p:sp>
      <p:sp>
        <p:nvSpPr>
          <p:cNvPr id="6" name="Rectángulo 5"/>
          <p:cNvSpPr/>
          <p:nvPr/>
        </p:nvSpPr>
        <p:spPr>
          <a:xfrm>
            <a:off x="8268660" y="293096"/>
            <a:ext cx="986167" cy="369332"/>
          </a:xfrm>
          <a:prstGeom prst="rect">
            <a:avLst/>
          </a:prstGeom>
        </p:spPr>
        <p:txBody>
          <a:bodyPr wrap="none">
            <a:spAutoFit/>
          </a:bodyPr>
          <a:lstStyle/>
          <a:p>
            <a:r>
              <a:rPr lang="es-EC" dirty="0"/>
              <a:t>Detalle</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149" y="1804589"/>
            <a:ext cx="5215709" cy="2933836"/>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1346" y="808057"/>
            <a:ext cx="4515447" cy="4877717"/>
          </a:xfrm>
          <a:prstGeom prst="rect">
            <a:avLst/>
          </a:prstGeom>
        </p:spPr>
      </p:pic>
    </p:spTree>
    <p:extLst>
      <p:ext uri="{BB962C8B-B14F-4D97-AF65-F5344CB8AC3E}">
        <p14:creationId xmlns:p14="http://schemas.microsoft.com/office/powerpoint/2010/main" val="3116406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747" y="105834"/>
            <a:ext cx="9905998" cy="1905000"/>
          </a:xfrm>
        </p:spPr>
        <p:txBody>
          <a:bodyPr/>
          <a:lstStyle/>
          <a:p>
            <a:r>
              <a:rPr lang="pt-BR" b="1" dirty="0"/>
              <a:t>“Amor leal, dos </a:t>
            </a:r>
            <a:r>
              <a:rPr lang="pt-BR" b="1" dirty="0" err="1"/>
              <a:t>engendros</a:t>
            </a:r>
            <a:r>
              <a:rPr lang="pt-BR" b="1" dirty="0"/>
              <a:t> </a:t>
            </a:r>
            <a:r>
              <a:rPr lang="pt-BR" b="1" dirty="0" err="1"/>
              <a:t>disonantes</a:t>
            </a:r>
            <a:r>
              <a:rPr lang="pt-BR" b="1" dirty="0"/>
              <a:t>¨</a:t>
            </a:r>
            <a:br>
              <a:rPr lang="es-EC" dirty="0"/>
            </a:br>
            <a:endParaRPr lang="es-EC" dirty="0"/>
          </a:p>
        </p:txBody>
      </p:sp>
      <p:sp>
        <p:nvSpPr>
          <p:cNvPr id="3" name="Marcador de contenido 2"/>
          <p:cNvSpPr>
            <a:spLocks noGrp="1"/>
          </p:cNvSpPr>
          <p:nvPr>
            <p:ph idx="1"/>
          </p:nvPr>
        </p:nvSpPr>
        <p:spPr>
          <a:xfrm>
            <a:off x="306875" y="1052587"/>
            <a:ext cx="4971520" cy="5003800"/>
          </a:xfrm>
        </p:spPr>
        <p:txBody>
          <a:bodyPr>
            <a:normAutofit/>
          </a:bodyPr>
          <a:lstStyle/>
          <a:p>
            <a:pPr algn="just"/>
            <a:r>
              <a:rPr lang="es-EC" dirty="0">
                <a:effectLst/>
              </a:rPr>
              <a:t>Esta instalación escultórica da evidencia de una ambigüedad, de un binarismo persistente, así como de una opresión  que puede ser entendida y confrontada a través de la exploración de nuestras intangibilidades: </a:t>
            </a:r>
          </a:p>
          <a:p>
            <a:pPr algn="just"/>
            <a:r>
              <a:rPr lang="es-EC" dirty="0">
                <a:effectLst/>
              </a:rPr>
              <a:t>El bien, el mal… la ternura y el horror… lo concreto y lo efímero… la memoria y el olvido… el dolor, el amor leal… todos tienen su propia piel y su propia voz. Constituye un intento de escuchar la voz de aquellas entidades que gobiernan cuerpo y alma. </a:t>
            </a:r>
          </a:p>
        </p:txBody>
      </p:sp>
      <p:pic>
        <p:nvPicPr>
          <p:cNvPr id="4" name="Imagen 3"/>
          <p:cNvPicPr>
            <a:picLocks noChangeAspect="1"/>
          </p:cNvPicPr>
          <p:nvPr/>
        </p:nvPicPr>
        <p:blipFill>
          <a:blip r:embed="rId2"/>
          <a:stretch>
            <a:fillRect/>
          </a:stretch>
        </p:blipFill>
        <p:spPr>
          <a:xfrm>
            <a:off x="7818716" y="1425276"/>
            <a:ext cx="1871634" cy="3956647"/>
          </a:xfrm>
          <a:prstGeom prst="rect">
            <a:avLst/>
          </a:prstGeom>
        </p:spPr>
      </p:pic>
    </p:spTree>
    <p:extLst>
      <p:ext uri="{BB962C8B-B14F-4D97-AF65-F5344CB8AC3E}">
        <p14:creationId xmlns:p14="http://schemas.microsoft.com/office/powerpoint/2010/main" val="2091895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rot="16200000">
            <a:off x="6793009" y="952333"/>
            <a:ext cx="3650385" cy="4869919"/>
          </a:xfrm>
          <a:prstGeom prst="rect">
            <a:avLst/>
          </a:prstGeom>
        </p:spPr>
      </p:pic>
      <p:pic>
        <p:nvPicPr>
          <p:cNvPr id="5" name="Imagen 4"/>
          <p:cNvPicPr>
            <a:picLocks noChangeAspect="1"/>
          </p:cNvPicPr>
          <p:nvPr/>
        </p:nvPicPr>
        <p:blipFill>
          <a:blip r:embed="rId3"/>
          <a:stretch>
            <a:fillRect/>
          </a:stretch>
        </p:blipFill>
        <p:spPr>
          <a:xfrm>
            <a:off x="654085" y="1621630"/>
            <a:ext cx="5041829" cy="3590855"/>
          </a:xfrm>
          <a:prstGeom prst="rect">
            <a:avLst/>
          </a:prstGeom>
        </p:spPr>
      </p:pic>
      <p:sp>
        <p:nvSpPr>
          <p:cNvPr id="3" name="Rectángulo 2"/>
          <p:cNvSpPr/>
          <p:nvPr/>
        </p:nvSpPr>
        <p:spPr>
          <a:xfrm>
            <a:off x="1842778" y="5471067"/>
            <a:ext cx="2119491" cy="369332"/>
          </a:xfrm>
          <a:prstGeom prst="rect">
            <a:avLst/>
          </a:prstGeom>
        </p:spPr>
        <p:txBody>
          <a:bodyPr wrap="none">
            <a:spAutoFit/>
          </a:bodyPr>
          <a:lstStyle/>
          <a:p>
            <a:r>
              <a:rPr lang="pt-BR" dirty="0"/>
              <a:t>Tinta sobre papel</a:t>
            </a:r>
          </a:p>
        </p:txBody>
      </p:sp>
      <p:sp>
        <p:nvSpPr>
          <p:cNvPr id="6" name="Rectángulo 5"/>
          <p:cNvSpPr/>
          <p:nvPr/>
        </p:nvSpPr>
        <p:spPr>
          <a:xfrm>
            <a:off x="6891606" y="5471067"/>
            <a:ext cx="3453189" cy="369332"/>
          </a:xfrm>
          <a:prstGeom prst="rect">
            <a:avLst/>
          </a:prstGeom>
        </p:spPr>
        <p:txBody>
          <a:bodyPr wrap="none">
            <a:spAutoFit/>
          </a:bodyPr>
          <a:lstStyle/>
          <a:p>
            <a:r>
              <a:rPr lang="pt-BR" b="1" dirty="0"/>
              <a:t>Estrutura em papel y </a:t>
            </a:r>
            <a:r>
              <a:rPr lang="pt-BR" b="1" dirty="0" err="1"/>
              <a:t>almidón</a:t>
            </a:r>
            <a:endParaRPr lang="es-EC" dirty="0"/>
          </a:p>
        </p:txBody>
      </p:sp>
      <p:sp>
        <p:nvSpPr>
          <p:cNvPr id="7" name="Rectángulo 6"/>
          <p:cNvSpPr/>
          <p:nvPr/>
        </p:nvSpPr>
        <p:spPr>
          <a:xfrm>
            <a:off x="2676304" y="993716"/>
            <a:ext cx="997389" cy="369332"/>
          </a:xfrm>
          <a:prstGeom prst="rect">
            <a:avLst/>
          </a:prstGeom>
        </p:spPr>
        <p:txBody>
          <a:bodyPr wrap="none">
            <a:spAutoFit/>
          </a:bodyPr>
          <a:lstStyle/>
          <a:p>
            <a:r>
              <a:rPr lang="pt-BR" dirty="0" err="1"/>
              <a:t>Boceto</a:t>
            </a:r>
            <a:endParaRPr lang="pt-BR" dirty="0"/>
          </a:p>
        </p:txBody>
      </p:sp>
      <p:sp>
        <p:nvSpPr>
          <p:cNvPr id="8" name="Rectángulo 7"/>
          <p:cNvSpPr/>
          <p:nvPr/>
        </p:nvSpPr>
        <p:spPr>
          <a:xfrm>
            <a:off x="7666977" y="993716"/>
            <a:ext cx="2052165" cy="369332"/>
          </a:xfrm>
          <a:prstGeom prst="rect">
            <a:avLst/>
          </a:prstGeom>
        </p:spPr>
        <p:txBody>
          <a:bodyPr wrap="none">
            <a:spAutoFit/>
          </a:bodyPr>
          <a:lstStyle/>
          <a:p>
            <a:r>
              <a:rPr lang="pt-BR" dirty="0" err="1"/>
              <a:t>Proceso</a:t>
            </a:r>
            <a:r>
              <a:rPr lang="pt-BR" dirty="0"/>
              <a:t> de obra</a:t>
            </a:r>
          </a:p>
        </p:txBody>
      </p:sp>
    </p:spTree>
    <p:extLst>
      <p:ext uri="{BB962C8B-B14F-4D97-AF65-F5344CB8AC3E}">
        <p14:creationId xmlns:p14="http://schemas.microsoft.com/office/powerpoint/2010/main" val="140220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99918" y="5401615"/>
            <a:ext cx="1334020" cy="369332"/>
          </a:xfrm>
          <a:prstGeom prst="rect">
            <a:avLst/>
          </a:prstGeom>
        </p:spPr>
        <p:txBody>
          <a:bodyPr wrap="none">
            <a:spAutoFit/>
          </a:bodyPr>
          <a:lstStyle/>
          <a:p>
            <a:r>
              <a:rPr lang="es-EC" dirty="0"/>
              <a:t>Amarrado</a:t>
            </a:r>
          </a:p>
        </p:txBody>
      </p:sp>
      <p:sp>
        <p:nvSpPr>
          <p:cNvPr id="4" name="Rectángulo 3"/>
          <p:cNvSpPr/>
          <p:nvPr/>
        </p:nvSpPr>
        <p:spPr>
          <a:xfrm>
            <a:off x="1965778" y="5401615"/>
            <a:ext cx="2242922" cy="369332"/>
          </a:xfrm>
          <a:prstGeom prst="rect">
            <a:avLst/>
          </a:prstGeom>
        </p:spPr>
        <p:txBody>
          <a:bodyPr wrap="none">
            <a:spAutoFit/>
          </a:bodyPr>
          <a:lstStyle/>
          <a:p>
            <a:r>
              <a:rPr lang="es-EC" dirty="0"/>
              <a:t>Pintado de interior</a:t>
            </a:r>
          </a:p>
        </p:txBody>
      </p:sp>
      <p:sp>
        <p:nvSpPr>
          <p:cNvPr id="5" name="Rectángulo 4"/>
          <p:cNvSpPr/>
          <p:nvPr/>
        </p:nvSpPr>
        <p:spPr>
          <a:xfrm>
            <a:off x="2727778" y="772068"/>
            <a:ext cx="1080745" cy="369332"/>
          </a:xfrm>
          <a:prstGeom prst="rect">
            <a:avLst/>
          </a:prstGeom>
        </p:spPr>
        <p:txBody>
          <a:bodyPr wrap="none">
            <a:spAutoFit/>
          </a:bodyPr>
          <a:lstStyle/>
          <a:p>
            <a:r>
              <a:rPr lang="es-EC" dirty="0"/>
              <a:t>Proceso</a:t>
            </a:r>
          </a:p>
        </p:txBody>
      </p:sp>
      <p:sp>
        <p:nvSpPr>
          <p:cNvPr id="6" name="Rectángulo 5"/>
          <p:cNvSpPr/>
          <p:nvPr/>
        </p:nvSpPr>
        <p:spPr>
          <a:xfrm>
            <a:off x="8485240" y="772068"/>
            <a:ext cx="1080745" cy="369332"/>
          </a:xfrm>
          <a:prstGeom prst="rect">
            <a:avLst/>
          </a:prstGeom>
        </p:spPr>
        <p:txBody>
          <a:bodyPr wrap="none">
            <a:spAutoFit/>
          </a:bodyPr>
          <a:lstStyle/>
          <a:p>
            <a:r>
              <a:rPr lang="es-EC" dirty="0"/>
              <a:t>Proceso</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25" y="2133600"/>
            <a:ext cx="5231013" cy="2475390"/>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0193" y="2133600"/>
            <a:ext cx="5333167" cy="2523731"/>
          </a:xfrm>
          <a:prstGeom prst="rect">
            <a:avLst/>
          </a:prstGeom>
        </p:spPr>
      </p:pic>
    </p:spTree>
    <p:extLst>
      <p:ext uri="{BB962C8B-B14F-4D97-AF65-F5344CB8AC3E}">
        <p14:creationId xmlns:p14="http://schemas.microsoft.com/office/powerpoint/2010/main" val="941266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5931" y="865717"/>
            <a:ext cx="3836986" cy="876299"/>
          </a:xfrm>
        </p:spPr>
        <p:txBody>
          <a:bodyPr/>
          <a:lstStyle/>
          <a:p>
            <a:r>
              <a:rPr lang="es-ES" dirty="0">
                <a:effectLst/>
              </a:rPr>
              <a:t>Eduardo Solá </a:t>
            </a:r>
            <a:endParaRPr lang="es-EC" dirty="0"/>
          </a:p>
        </p:txBody>
      </p:sp>
      <p:sp>
        <p:nvSpPr>
          <p:cNvPr id="3" name="Marcador de contenido 2"/>
          <p:cNvSpPr>
            <a:spLocks noGrp="1"/>
          </p:cNvSpPr>
          <p:nvPr>
            <p:ph idx="1"/>
          </p:nvPr>
        </p:nvSpPr>
        <p:spPr>
          <a:xfrm>
            <a:off x="251210" y="2385997"/>
            <a:ext cx="4058323" cy="1857404"/>
          </a:xfrm>
        </p:spPr>
        <p:txBody>
          <a:bodyPr>
            <a:normAutofit/>
          </a:bodyPr>
          <a:lstStyle/>
          <a:p>
            <a:pPr algn="just"/>
            <a:r>
              <a:rPr lang="es-ES" sz="1600" dirty="0">
                <a:effectLst/>
              </a:rPr>
              <a:t>inmensa acumulación de </a:t>
            </a:r>
            <a:r>
              <a:rPr lang="es-ES" sz="1600" b="1" dirty="0">
                <a:effectLst/>
              </a:rPr>
              <a:t>memorias</a:t>
            </a:r>
            <a:r>
              <a:rPr lang="es-ES" sz="1600" dirty="0">
                <a:effectLst/>
              </a:rPr>
              <a:t>, y </a:t>
            </a:r>
            <a:r>
              <a:rPr lang="es-ES" sz="1600" b="1" dirty="0">
                <a:effectLst/>
              </a:rPr>
              <a:t>microhistorias</a:t>
            </a:r>
          </a:p>
          <a:p>
            <a:pPr algn="just"/>
            <a:r>
              <a:rPr lang="es-ES" sz="1600" dirty="0">
                <a:effectLst/>
              </a:rPr>
              <a:t>Extracción de </a:t>
            </a:r>
            <a:r>
              <a:rPr lang="es-ES" sz="1600" b="1" dirty="0">
                <a:effectLst/>
              </a:rPr>
              <a:t>elementos simbólicos </a:t>
            </a:r>
          </a:p>
          <a:p>
            <a:pPr algn="just"/>
            <a:r>
              <a:rPr lang="es-ES" sz="1600" b="1" dirty="0">
                <a:effectLst/>
              </a:rPr>
              <a:t>situaciones</a:t>
            </a:r>
            <a:r>
              <a:rPr lang="es-ES" sz="1600" dirty="0">
                <a:effectLst/>
              </a:rPr>
              <a:t> geográficas, culturales, y </a:t>
            </a:r>
            <a:r>
              <a:rPr lang="es-ES" sz="1600" b="1" dirty="0">
                <a:effectLst/>
              </a:rPr>
              <a:t>personales</a:t>
            </a:r>
            <a:r>
              <a:rPr lang="es-ES" sz="1600" dirty="0">
                <a:effectLst/>
              </a:rPr>
              <a:t> </a:t>
            </a:r>
            <a:r>
              <a:rPr lang="es-ES" sz="1600" b="1" dirty="0">
                <a:effectLst/>
              </a:rPr>
              <a:t>de la vida del artista.</a:t>
            </a:r>
            <a:endParaRPr lang="es-EC" sz="1600" b="1" dirty="0"/>
          </a:p>
        </p:txBody>
      </p:sp>
      <p:sp>
        <p:nvSpPr>
          <p:cNvPr id="4" name="Rectángulo 3"/>
          <p:cNvSpPr/>
          <p:nvPr/>
        </p:nvSpPr>
        <p:spPr>
          <a:xfrm>
            <a:off x="4961851" y="435121"/>
            <a:ext cx="3318933" cy="577081"/>
          </a:xfrm>
          <a:prstGeom prst="rect">
            <a:avLst/>
          </a:prstGeom>
        </p:spPr>
        <p:txBody>
          <a:bodyPr wrap="square">
            <a:spAutoFit/>
          </a:bodyPr>
          <a:lstStyle/>
          <a:p>
            <a:pPr algn="ctr"/>
            <a:r>
              <a:rPr lang="es-EC" sz="1050" dirty="0"/>
              <a:t>Laberinto…en que tras una serie de preguntas</a:t>
            </a:r>
          </a:p>
          <a:p>
            <a:pPr algn="ctr"/>
            <a:r>
              <a:rPr lang="es-EC" sz="1050" dirty="0"/>
              <a:t> sin respuestas me siento tan perdido como antes</a:t>
            </a:r>
          </a:p>
        </p:txBody>
      </p:sp>
      <p:pic>
        <p:nvPicPr>
          <p:cNvPr id="5" name="Imagen 4"/>
          <p:cNvPicPr>
            <a:picLocks noChangeAspect="1"/>
          </p:cNvPicPr>
          <p:nvPr/>
        </p:nvPicPr>
        <p:blipFill>
          <a:blip r:embed="rId2"/>
          <a:stretch>
            <a:fillRect/>
          </a:stretch>
        </p:blipFill>
        <p:spPr>
          <a:xfrm>
            <a:off x="5250201" y="1122358"/>
            <a:ext cx="2710921" cy="3978459"/>
          </a:xfrm>
          <a:prstGeom prst="rect">
            <a:avLst/>
          </a:prstGeom>
        </p:spPr>
      </p:pic>
      <p:sp>
        <p:nvSpPr>
          <p:cNvPr id="6" name="Rectángulo 5"/>
          <p:cNvSpPr/>
          <p:nvPr/>
        </p:nvSpPr>
        <p:spPr>
          <a:xfrm>
            <a:off x="5528710" y="5377934"/>
            <a:ext cx="2185214" cy="415498"/>
          </a:xfrm>
          <a:prstGeom prst="rect">
            <a:avLst/>
          </a:prstGeom>
        </p:spPr>
        <p:txBody>
          <a:bodyPr wrap="none">
            <a:spAutoFit/>
          </a:bodyPr>
          <a:lstStyle/>
          <a:p>
            <a:pPr algn="ctr"/>
            <a:r>
              <a:rPr lang="es-EC" sz="1050" dirty="0"/>
              <a:t>Acuarela en el Diario Ilustrado </a:t>
            </a:r>
          </a:p>
          <a:p>
            <a:pPr algn="ctr"/>
            <a:r>
              <a:rPr lang="es-EC" sz="1050" dirty="0"/>
              <a:t>Vol. 7 (1948-1952)</a:t>
            </a:r>
          </a:p>
        </p:txBody>
      </p:sp>
      <p:sp>
        <p:nvSpPr>
          <p:cNvPr id="7" name="Rectángulo 6"/>
          <p:cNvSpPr/>
          <p:nvPr/>
        </p:nvSpPr>
        <p:spPr>
          <a:xfrm>
            <a:off x="9271364" y="469746"/>
            <a:ext cx="1577676" cy="253916"/>
          </a:xfrm>
          <a:prstGeom prst="rect">
            <a:avLst/>
          </a:prstGeom>
        </p:spPr>
        <p:txBody>
          <a:bodyPr wrap="none">
            <a:spAutoFit/>
          </a:bodyPr>
          <a:lstStyle/>
          <a:p>
            <a:r>
              <a:rPr lang="es-EC" sz="1050" dirty="0"/>
              <a:t>Transfiguración, 1968.</a:t>
            </a:r>
          </a:p>
        </p:txBody>
      </p:sp>
      <p:pic>
        <p:nvPicPr>
          <p:cNvPr id="8" name="Imagen 7"/>
          <p:cNvPicPr>
            <a:picLocks noChangeAspect="1"/>
          </p:cNvPicPr>
          <p:nvPr/>
        </p:nvPicPr>
        <p:blipFill>
          <a:blip r:embed="rId3"/>
          <a:stretch>
            <a:fillRect/>
          </a:stretch>
        </p:blipFill>
        <p:spPr>
          <a:xfrm>
            <a:off x="8580056" y="1303867"/>
            <a:ext cx="2974978" cy="3636084"/>
          </a:xfrm>
          <a:prstGeom prst="rect">
            <a:avLst/>
          </a:prstGeom>
        </p:spPr>
      </p:pic>
      <p:sp>
        <p:nvSpPr>
          <p:cNvPr id="9" name="Rectángulo 8"/>
          <p:cNvSpPr/>
          <p:nvPr/>
        </p:nvSpPr>
        <p:spPr>
          <a:xfrm>
            <a:off x="9173973" y="5377934"/>
            <a:ext cx="2044149" cy="253916"/>
          </a:xfrm>
          <a:prstGeom prst="rect">
            <a:avLst/>
          </a:prstGeom>
        </p:spPr>
        <p:txBody>
          <a:bodyPr wrap="none">
            <a:spAutoFit/>
          </a:bodyPr>
          <a:lstStyle/>
          <a:p>
            <a:r>
              <a:rPr lang="es-EC" sz="1050" dirty="0"/>
              <a:t>81 x 66 cm, óleo sobre lienzo</a:t>
            </a:r>
          </a:p>
        </p:txBody>
      </p:sp>
    </p:spTree>
    <p:extLst>
      <p:ext uri="{BB962C8B-B14F-4D97-AF65-F5344CB8AC3E}">
        <p14:creationId xmlns:p14="http://schemas.microsoft.com/office/powerpoint/2010/main" val="1629047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99918" y="5401615"/>
            <a:ext cx="2903359" cy="369332"/>
          </a:xfrm>
          <a:prstGeom prst="rect">
            <a:avLst/>
          </a:prstGeom>
        </p:spPr>
        <p:txBody>
          <a:bodyPr wrap="none">
            <a:spAutoFit/>
          </a:bodyPr>
          <a:lstStyle/>
          <a:p>
            <a:r>
              <a:rPr lang="es-EC" dirty="0"/>
              <a:t>Fotografía de tormenta</a:t>
            </a:r>
          </a:p>
        </p:txBody>
      </p:sp>
      <p:sp>
        <p:nvSpPr>
          <p:cNvPr id="4" name="Rectángulo 3"/>
          <p:cNvSpPr/>
          <p:nvPr/>
        </p:nvSpPr>
        <p:spPr>
          <a:xfrm>
            <a:off x="1965778" y="5401615"/>
            <a:ext cx="2824812" cy="369332"/>
          </a:xfrm>
          <a:prstGeom prst="rect">
            <a:avLst/>
          </a:prstGeom>
        </p:spPr>
        <p:txBody>
          <a:bodyPr wrap="none">
            <a:spAutoFit/>
          </a:bodyPr>
          <a:lstStyle/>
          <a:p>
            <a:r>
              <a:rPr lang="es-EC" dirty="0"/>
              <a:t>Fotografía de tormenta</a:t>
            </a:r>
          </a:p>
        </p:txBody>
      </p:sp>
      <p:sp>
        <p:nvSpPr>
          <p:cNvPr id="5" name="Rectángulo 4"/>
          <p:cNvSpPr/>
          <p:nvPr/>
        </p:nvSpPr>
        <p:spPr>
          <a:xfrm>
            <a:off x="2727778" y="772068"/>
            <a:ext cx="986167" cy="369332"/>
          </a:xfrm>
          <a:prstGeom prst="rect">
            <a:avLst/>
          </a:prstGeom>
        </p:spPr>
        <p:txBody>
          <a:bodyPr wrap="none">
            <a:spAutoFit/>
          </a:bodyPr>
          <a:lstStyle/>
          <a:p>
            <a:r>
              <a:rPr lang="es-EC" dirty="0"/>
              <a:t>Detalle</a:t>
            </a:r>
          </a:p>
        </p:txBody>
      </p:sp>
      <p:sp>
        <p:nvSpPr>
          <p:cNvPr id="6" name="Rectángulo 5"/>
          <p:cNvSpPr/>
          <p:nvPr/>
        </p:nvSpPr>
        <p:spPr>
          <a:xfrm>
            <a:off x="8485240" y="772068"/>
            <a:ext cx="986167" cy="369332"/>
          </a:xfrm>
          <a:prstGeom prst="rect">
            <a:avLst/>
          </a:prstGeom>
        </p:spPr>
        <p:txBody>
          <a:bodyPr wrap="none">
            <a:spAutoFit/>
          </a:bodyPr>
          <a:lstStyle/>
          <a:p>
            <a:r>
              <a:rPr lang="es-EC" dirty="0"/>
              <a:t>Detalle</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27" y="2148146"/>
            <a:ext cx="5545374" cy="2624150"/>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963" y="2148146"/>
            <a:ext cx="5545373" cy="2624150"/>
          </a:xfrm>
          <a:prstGeom prst="rect">
            <a:avLst/>
          </a:prstGeom>
        </p:spPr>
      </p:pic>
    </p:spTree>
    <p:extLst>
      <p:ext uri="{BB962C8B-B14F-4D97-AF65-F5344CB8AC3E}">
        <p14:creationId xmlns:p14="http://schemas.microsoft.com/office/powerpoint/2010/main" val="432432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99918" y="5401615"/>
            <a:ext cx="2903359" cy="369332"/>
          </a:xfrm>
          <a:prstGeom prst="rect">
            <a:avLst/>
          </a:prstGeom>
        </p:spPr>
        <p:txBody>
          <a:bodyPr wrap="none">
            <a:spAutoFit/>
          </a:bodyPr>
          <a:lstStyle/>
          <a:p>
            <a:r>
              <a:rPr lang="es-EC" dirty="0"/>
              <a:t>Fotografía de tormenta</a:t>
            </a:r>
          </a:p>
        </p:txBody>
      </p:sp>
      <p:sp>
        <p:nvSpPr>
          <p:cNvPr id="4" name="Rectángulo 3"/>
          <p:cNvSpPr/>
          <p:nvPr/>
        </p:nvSpPr>
        <p:spPr>
          <a:xfrm>
            <a:off x="1965778" y="5401615"/>
            <a:ext cx="2824812" cy="369332"/>
          </a:xfrm>
          <a:prstGeom prst="rect">
            <a:avLst/>
          </a:prstGeom>
        </p:spPr>
        <p:txBody>
          <a:bodyPr wrap="none">
            <a:spAutoFit/>
          </a:bodyPr>
          <a:lstStyle/>
          <a:p>
            <a:r>
              <a:rPr lang="es-EC" dirty="0"/>
              <a:t>Fotografía de tormenta</a:t>
            </a:r>
          </a:p>
        </p:txBody>
      </p:sp>
      <p:sp>
        <p:nvSpPr>
          <p:cNvPr id="5" name="Rectángulo 4"/>
          <p:cNvSpPr/>
          <p:nvPr/>
        </p:nvSpPr>
        <p:spPr>
          <a:xfrm>
            <a:off x="2727778" y="772068"/>
            <a:ext cx="986167" cy="369332"/>
          </a:xfrm>
          <a:prstGeom prst="rect">
            <a:avLst/>
          </a:prstGeom>
        </p:spPr>
        <p:txBody>
          <a:bodyPr wrap="none">
            <a:spAutoFit/>
          </a:bodyPr>
          <a:lstStyle/>
          <a:p>
            <a:r>
              <a:rPr lang="es-EC" dirty="0"/>
              <a:t>Detalle</a:t>
            </a:r>
          </a:p>
        </p:txBody>
      </p:sp>
      <p:sp>
        <p:nvSpPr>
          <p:cNvPr id="6" name="Rectángulo 5"/>
          <p:cNvSpPr/>
          <p:nvPr/>
        </p:nvSpPr>
        <p:spPr>
          <a:xfrm>
            <a:off x="8485240" y="772068"/>
            <a:ext cx="986167" cy="369332"/>
          </a:xfrm>
          <a:prstGeom prst="rect">
            <a:avLst/>
          </a:prstGeom>
        </p:spPr>
        <p:txBody>
          <a:bodyPr wrap="none">
            <a:spAutoFit/>
          </a:bodyPr>
          <a:lstStyle/>
          <a:p>
            <a:r>
              <a:rPr lang="es-EC" dirty="0"/>
              <a:t>Detalle</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026" y="2148146"/>
            <a:ext cx="5331124" cy="2522764"/>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976" y="2148146"/>
            <a:ext cx="5331124" cy="2522764"/>
          </a:xfrm>
          <a:prstGeom prst="rect">
            <a:avLst/>
          </a:prstGeom>
        </p:spPr>
      </p:pic>
    </p:spTree>
    <p:extLst>
      <p:ext uri="{BB962C8B-B14F-4D97-AF65-F5344CB8AC3E}">
        <p14:creationId xmlns:p14="http://schemas.microsoft.com/office/powerpoint/2010/main" val="1751472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99918" y="5401615"/>
            <a:ext cx="2903359" cy="369332"/>
          </a:xfrm>
          <a:prstGeom prst="rect">
            <a:avLst/>
          </a:prstGeom>
        </p:spPr>
        <p:txBody>
          <a:bodyPr wrap="none">
            <a:spAutoFit/>
          </a:bodyPr>
          <a:lstStyle/>
          <a:p>
            <a:r>
              <a:rPr lang="es-EC" dirty="0"/>
              <a:t>Fotografías de tormenta</a:t>
            </a:r>
          </a:p>
        </p:txBody>
      </p:sp>
      <p:sp>
        <p:nvSpPr>
          <p:cNvPr id="4" name="Rectángulo 3"/>
          <p:cNvSpPr/>
          <p:nvPr/>
        </p:nvSpPr>
        <p:spPr>
          <a:xfrm>
            <a:off x="1965778" y="5401615"/>
            <a:ext cx="2824812" cy="369332"/>
          </a:xfrm>
          <a:prstGeom prst="rect">
            <a:avLst/>
          </a:prstGeom>
        </p:spPr>
        <p:txBody>
          <a:bodyPr wrap="none">
            <a:spAutoFit/>
          </a:bodyPr>
          <a:lstStyle/>
          <a:p>
            <a:r>
              <a:rPr lang="es-EC" dirty="0"/>
              <a:t>Escultura de engendros</a:t>
            </a:r>
          </a:p>
        </p:txBody>
      </p:sp>
      <p:sp>
        <p:nvSpPr>
          <p:cNvPr id="5" name="Rectángulo 4"/>
          <p:cNvSpPr/>
          <p:nvPr/>
        </p:nvSpPr>
        <p:spPr>
          <a:xfrm>
            <a:off x="2727778" y="772068"/>
            <a:ext cx="986167" cy="369332"/>
          </a:xfrm>
          <a:prstGeom prst="rect">
            <a:avLst/>
          </a:prstGeom>
        </p:spPr>
        <p:txBody>
          <a:bodyPr wrap="none">
            <a:spAutoFit/>
          </a:bodyPr>
          <a:lstStyle/>
          <a:p>
            <a:r>
              <a:rPr lang="es-EC" dirty="0"/>
              <a:t>Detalle</a:t>
            </a:r>
          </a:p>
        </p:txBody>
      </p:sp>
      <p:sp>
        <p:nvSpPr>
          <p:cNvPr id="6" name="Rectángulo 5"/>
          <p:cNvSpPr/>
          <p:nvPr/>
        </p:nvSpPr>
        <p:spPr>
          <a:xfrm>
            <a:off x="8485240" y="772068"/>
            <a:ext cx="1120820" cy="369332"/>
          </a:xfrm>
          <a:prstGeom prst="rect">
            <a:avLst/>
          </a:prstGeom>
        </p:spPr>
        <p:txBody>
          <a:bodyPr wrap="none">
            <a:spAutoFit/>
          </a:bodyPr>
          <a:lstStyle/>
          <a:p>
            <a:r>
              <a:rPr lang="es-EC" dirty="0"/>
              <a:t>Montaje</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333" y="2142308"/>
            <a:ext cx="5557710" cy="2629988"/>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7656" y="2209800"/>
            <a:ext cx="5076643" cy="2562496"/>
          </a:xfrm>
          <a:prstGeom prst="rect">
            <a:avLst/>
          </a:prstGeom>
        </p:spPr>
      </p:pic>
    </p:spTree>
    <p:extLst>
      <p:ext uri="{BB962C8B-B14F-4D97-AF65-F5344CB8AC3E}">
        <p14:creationId xmlns:p14="http://schemas.microsoft.com/office/powerpoint/2010/main" val="3726046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747" y="105834"/>
            <a:ext cx="9905998" cy="1905000"/>
          </a:xfrm>
        </p:spPr>
        <p:txBody>
          <a:bodyPr/>
          <a:lstStyle/>
          <a:p>
            <a:r>
              <a:rPr lang="es-EC" dirty="0"/>
              <a:t>¨Encuentros DIVERGENTES¨</a:t>
            </a:r>
            <a:br>
              <a:rPr lang="es-EC" dirty="0"/>
            </a:br>
            <a:endParaRPr lang="es-EC" dirty="0"/>
          </a:p>
        </p:txBody>
      </p:sp>
      <p:sp>
        <p:nvSpPr>
          <p:cNvPr id="3" name="Marcador de contenido 2"/>
          <p:cNvSpPr>
            <a:spLocks noGrp="1"/>
          </p:cNvSpPr>
          <p:nvPr>
            <p:ph idx="1"/>
          </p:nvPr>
        </p:nvSpPr>
        <p:spPr>
          <a:xfrm>
            <a:off x="332275" y="1264254"/>
            <a:ext cx="4971520" cy="5003800"/>
          </a:xfrm>
        </p:spPr>
        <p:txBody>
          <a:bodyPr>
            <a:normAutofit/>
          </a:bodyPr>
          <a:lstStyle/>
          <a:p>
            <a:pPr algn="just"/>
            <a:r>
              <a:rPr lang="es-ES" dirty="0">
                <a:effectLst/>
              </a:rPr>
              <a:t>En esta intervención se presencia un comedor cuyo costado está siendo absorbido por la pared, formando un intersticio entre ambos elementos. Sobre la mesa se expone algunos elementos personales, entre esos una vajilla antigua la cual pertenecía a mi familia, esta estará dispuesta en la mesa a manera de comida servida, pero en el interior de los platos y las tazas se encontrará regado polvo de arcilla. Sobre la mesa hay unos dibujos pertenecientes a mi padre de planos relacionados con medidas que tiene que ver con las estrellas y una biblia en una alusión al origen, a mi nombre. </a:t>
            </a:r>
            <a:endParaRPr lang="es-EC" dirty="0">
              <a:effectLst/>
            </a:endParaRPr>
          </a:p>
        </p:txBody>
      </p:sp>
      <p:pic>
        <p:nvPicPr>
          <p:cNvPr id="7" name="Imagen 6"/>
          <p:cNvPicPr>
            <a:picLocks noChangeAspect="1"/>
          </p:cNvPicPr>
          <p:nvPr/>
        </p:nvPicPr>
        <p:blipFill>
          <a:blip r:embed="rId2"/>
          <a:stretch>
            <a:fillRect/>
          </a:stretch>
        </p:blipFill>
        <p:spPr>
          <a:xfrm>
            <a:off x="6182307" y="1447800"/>
            <a:ext cx="5164331" cy="3423708"/>
          </a:xfrm>
          <a:prstGeom prst="rect">
            <a:avLst/>
          </a:prstGeom>
        </p:spPr>
      </p:pic>
    </p:spTree>
    <p:extLst>
      <p:ext uri="{BB962C8B-B14F-4D97-AF65-F5344CB8AC3E}">
        <p14:creationId xmlns:p14="http://schemas.microsoft.com/office/powerpoint/2010/main" val="37228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1791" y="2091134"/>
            <a:ext cx="3998976" cy="3124200"/>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350" y="2116402"/>
            <a:ext cx="5464294" cy="3073665"/>
          </a:xfrm>
          <a:prstGeom prst="rect">
            <a:avLst/>
          </a:prstGeom>
        </p:spPr>
      </p:pic>
      <p:sp>
        <p:nvSpPr>
          <p:cNvPr id="6" name="Rectángulo 5"/>
          <p:cNvSpPr/>
          <p:nvPr/>
        </p:nvSpPr>
        <p:spPr>
          <a:xfrm>
            <a:off x="2504517" y="1551001"/>
            <a:ext cx="1750800" cy="369332"/>
          </a:xfrm>
          <a:prstGeom prst="rect">
            <a:avLst/>
          </a:prstGeom>
        </p:spPr>
        <p:txBody>
          <a:bodyPr wrap="none">
            <a:spAutoFit/>
          </a:bodyPr>
          <a:lstStyle/>
          <a:p>
            <a:r>
              <a:rPr lang="es-EC" dirty="0"/>
              <a:t>Boceto digital</a:t>
            </a:r>
          </a:p>
        </p:txBody>
      </p:sp>
      <p:sp>
        <p:nvSpPr>
          <p:cNvPr id="7" name="Rectángulo 6"/>
          <p:cNvSpPr/>
          <p:nvPr/>
        </p:nvSpPr>
        <p:spPr>
          <a:xfrm>
            <a:off x="7921466" y="1474801"/>
            <a:ext cx="1750800" cy="369332"/>
          </a:xfrm>
          <a:prstGeom prst="rect">
            <a:avLst/>
          </a:prstGeom>
        </p:spPr>
        <p:txBody>
          <a:bodyPr wrap="none">
            <a:spAutoFit/>
          </a:bodyPr>
          <a:lstStyle/>
          <a:p>
            <a:r>
              <a:rPr lang="es-EC" dirty="0"/>
              <a:t>Boceto digital</a:t>
            </a:r>
          </a:p>
        </p:txBody>
      </p:sp>
      <p:sp>
        <p:nvSpPr>
          <p:cNvPr id="8" name="Rectángulo 7"/>
          <p:cNvSpPr/>
          <p:nvPr/>
        </p:nvSpPr>
        <p:spPr>
          <a:xfrm>
            <a:off x="1353050" y="5379003"/>
            <a:ext cx="3921266" cy="369332"/>
          </a:xfrm>
          <a:prstGeom prst="rect">
            <a:avLst/>
          </a:prstGeom>
        </p:spPr>
        <p:txBody>
          <a:bodyPr wrap="none">
            <a:spAutoFit/>
          </a:bodyPr>
          <a:lstStyle/>
          <a:p>
            <a:r>
              <a:rPr lang="es-EC" dirty="0"/>
              <a:t>Comedor devorado por la pared</a:t>
            </a:r>
          </a:p>
        </p:txBody>
      </p:sp>
      <p:sp>
        <p:nvSpPr>
          <p:cNvPr id="9" name="Rectángulo 8"/>
          <p:cNvSpPr/>
          <p:nvPr/>
        </p:nvSpPr>
        <p:spPr>
          <a:xfrm>
            <a:off x="6743864" y="5379003"/>
            <a:ext cx="3921266" cy="369332"/>
          </a:xfrm>
          <a:prstGeom prst="rect">
            <a:avLst/>
          </a:prstGeom>
        </p:spPr>
        <p:txBody>
          <a:bodyPr wrap="none">
            <a:spAutoFit/>
          </a:bodyPr>
          <a:lstStyle/>
          <a:p>
            <a:r>
              <a:rPr lang="es-EC" dirty="0"/>
              <a:t>Comedor devorado por la pared</a:t>
            </a:r>
          </a:p>
        </p:txBody>
      </p:sp>
    </p:spTree>
    <p:extLst>
      <p:ext uri="{BB962C8B-B14F-4D97-AF65-F5344CB8AC3E}">
        <p14:creationId xmlns:p14="http://schemas.microsoft.com/office/powerpoint/2010/main" val="1228928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99918" y="5401615"/>
            <a:ext cx="1651414" cy="369332"/>
          </a:xfrm>
          <a:prstGeom prst="rect">
            <a:avLst/>
          </a:prstGeom>
        </p:spPr>
        <p:txBody>
          <a:bodyPr wrap="none">
            <a:spAutoFit/>
          </a:bodyPr>
          <a:lstStyle/>
          <a:p>
            <a:r>
              <a:rPr lang="es-EC" dirty="0"/>
              <a:t>Biblia y vajilla</a:t>
            </a:r>
          </a:p>
        </p:txBody>
      </p:sp>
      <p:sp>
        <p:nvSpPr>
          <p:cNvPr id="4" name="Rectángulo 3"/>
          <p:cNvSpPr/>
          <p:nvPr/>
        </p:nvSpPr>
        <p:spPr>
          <a:xfrm>
            <a:off x="1406978" y="5401615"/>
            <a:ext cx="4471096" cy="369332"/>
          </a:xfrm>
          <a:prstGeom prst="rect">
            <a:avLst/>
          </a:prstGeom>
        </p:spPr>
        <p:txBody>
          <a:bodyPr wrap="none">
            <a:spAutoFit/>
          </a:bodyPr>
          <a:lstStyle/>
          <a:p>
            <a:r>
              <a:rPr lang="es-EC" dirty="0"/>
              <a:t>Escultura padre e hija confrontándose</a:t>
            </a:r>
          </a:p>
        </p:txBody>
      </p:sp>
      <p:sp>
        <p:nvSpPr>
          <p:cNvPr id="5" name="Rectángulo 4"/>
          <p:cNvSpPr/>
          <p:nvPr/>
        </p:nvSpPr>
        <p:spPr>
          <a:xfrm>
            <a:off x="2304445" y="818233"/>
            <a:ext cx="1588897" cy="646331"/>
          </a:xfrm>
          <a:prstGeom prst="rect">
            <a:avLst/>
          </a:prstGeom>
        </p:spPr>
        <p:txBody>
          <a:bodyPr wrap="none">
            <a:spAutoFit/>
          </a:bodyPr>
          <a:lstStyle/>
          <a:p>
            <a:r>
              <a:rPr lang="es-EC" dirty="0"/>
              <a:t>¨Encuentros¨</a:t>
            </a:r>
            <a:br>
              <a:rPr lang="es-EC" dirty="0"/>
            </a:br>
            <a:endParaRPr lang="es-EC" dirty="0"/>
          </a:p>
        </p:txBody>
      </p:sp>
      <p:sp>
        <p:nvSpPr>
          <p:cNvPr id="6" name="Rectángulo 5"/>
          <p:cNvSpPr/>
          <p:nvPr/>
        </p:nvSpPr>
        <p:spPr>
          <a:xfrm>
            <a:off x="8465165" y="865999"/>
            <a:ext cx="986167" cy="369332"/>
          </a:xfrm>
          <a:prstGeom prst="rect">
            <a:avLst/>
          </a:prstGeom>
        </p:spPr>
        <p:txBody>
          <a:bodyPr wrap="none">
            <a:spAutoFit/>
          </a:bodyPr>
          <a:lstStyle/>
          <a:p>
            <a:r>
              <a:rPr lang="es-EC" dirty="0"/>
              <a:t>Detalle</a:t>
            </a:r>
          </a:p>
        </p:txBody>
      </p:sp>
      <p:pic>
        <p:nvPicPr>
          <p:cNvPr id="8" name="Marcador de contenido 3"/>
          <p:cNvPicPr>
            <a:picLocks noGrp="1" noChangeAspect="1"/>
          </p:cNvPicPr>
          <p:nvPr>
            <p:ph idx="1"/>
          </p:nvPr>
        </p:nvPicPr>
        <p:blipFill>
          <a:blip r:embed="rId2"/>
          <a:stretch>
            <a:fillRect/>
          </a:stretch>
        </p:blipFill>
        <p:spPr>
          <a:xfrm>
            <a:off x="1818494" y="1709407"/>
            <a:ext cx="3119379" cy="3124200"/>
          </a:xfrm>
          <a:prstGeom prst="rect">
            <a:avLst/>
          </a:prstGeom>
        </p:spPr>
      </p:pic>
      <p:pic>
        <p:nvPicPr>
          <p:cNvPr id="10" name="Imagen 9"/>
          <p:cNvPicPr>
            <a:picLocks noChangeAspect="1"/>
          </p:cNvPicPr>
          <p:nvPr/>
        </p:nvPicPr>
        <p:blipFill>
          <a:blip r:embed="rId3"/>
          <a:stretch>
            <a:fillRect/>
          </a:stretch>
        </p:blipFill>
        <p:spPr>
          <a:xfrm>
            <a:off x="6446984" y="1999706"/>
            <a:ext cx="4919898" cy="2773920"/>
          </a:xfrm>
          <a:prstGeom prst="rect">
            <a:avLst/>
          </a:prstGeom>
        </p:spPr>
      </p:pic>
    </p:spTree>
    <p:extLst>
      <p:ext uri="{BB962C8B-B14F-4D97-AF65-F5344CB8AC3E}">
        <p14:creationId xmlns:p14="http://schemas.microsoft.com/office/powerpoint/2010/main" val="450313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99918" y="5401615"/>
            <a:ext cx="1651414" cy="369332"/>
          </a:xfrm>
          <a:prstGeom prst="rect">
            <a:avLst/>
          </a:prstGeom>
        </p:spPr>
        <p:txBody>
          <a:bodyPr wrap="none">
            <a:spAutoFit/>
          </a:bodyPr>
          <a:lstStyle/>
          <a:p>
            <a:r>
              <a:rPr lang="es-EC" dirty="0"/>
              <a:t>Biblia y vajilla</a:t>
            </a:r>
          </a:p>
        </p:txBody>
      </p:sp>
      <p:sp>
        <p:nvSpPr>
          <p:cNvPr id="4" name="Rectángulo 3"/>
          <p:cNvSpPr/>
          <p:nvPr/>
        </p:nvSpPr>
        <p:spPr>
          <a:xfrm>
            <a:off x="2008112" y="5393030"/>
            <a:ext cx="2154757" cy="369332"/>
          </a:xfrm>
          <a:prstGeom prst="rect">
            <a:avLst/>
          </a:prstGeom>
        </p:spPr>
        <p:txBody>
          <a:bodyPr wrap="none">
            <a:spAutoFit/>
          </a:bodyPr>
          <a:lstStyle/>
          <a:p>
            <a:r>
              <a:rPr lang="es-EC" dirty="0"/>
              <a:t>Escultura paterna</a:t>
            </a:r>
          </a:p>
        </p:txBody>
      </p:sp>
      <p:sp>
        <p:nvSpPr>
          <p:cNvPr id="5" name="Rectángulo 4"/>
          <p:cNvSpPr/>
          <p:nvPr/>
        </p:nvSpPr>
        <p:spPr>
          <a:xfrm>
            <a:off x="2304445" y="818233"/>
            <a:ext cx="986167" cy="369332"/>
          </a:xfrm>
          <a:prstGeom prst="rect">
            <a:avLst/>
          </a:prstGeom>
        </p:spPr>
        <p:txBody>
          <a:bodyPr wrap="none">
            <a:spAutoFit/>
          </a:bodyPr>
          <a:lstStyle/>
          <a:p>
            <a:r>
              <a:rPr lang="es-EC" dirty="0"/>
              <a:t>Detalle</a:t>
            </a:r>
          </a:p>
        </p:txBody>
      </p:sp>
      <p:sp>
        <p:nvSpPr>
          <p:cNvPr id="6" name="Rectángulo 5"/>
          <p:cNvSpPr/>
          <p:nvPr/>
        </p:nvSpPr>
        <p:spPr>
          <a:xfrm>
            <a:off x="7948698" y="893436"/>
            <a:ext cx="986167" cy="369332"/>
          </a:xfrm>
          <a:prstGeom prst="rect">
            <a:avLst/>
          </a:prstGeom>
        </p:spPr>
        <p:txBody>
          <a:bodyPr wrap="none">
            <a:spAutoFit/>
          </a:bodyPr>
          <a:lstStyle/>
          <a:p>
            <a:r>
              <a:rPr lang="es-EC" dirty="0"/>
              <a:t>Detalle</a:t>
            </a:r>
          </a:p>
        </p:txBody>
      </p:sp>
      <p:pic>
        <p:nvPicPr>
          <p:cNvPr id="11" name="Marcador de contenido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9578" y="1337588"/>
            <a:ext cx="2172222" cy="3861729"/>
          </a:xfr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445" y="1363917"/>
            <a:ext cx="5458850" cy="3835400"/>
          </a:xfrm>
          <a:prstGeom prst="rect">
            <a:avLst/>
          </a:prstGeom>
        </p:spPr>
      </p:pic>
    </p:spTree>
    <p:extLst>
      <p:ext uri="{BB962C8B-B14F-4D97-AF65-F5344CB8AC3E}">
        <p14:creationId xmlns:p14="http://schemas.microsoft.com/office/powerpoint/2010/main" val="1840890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670881" y="5250461"/>
            <a:ext cx="4134465" cy="369332"/>
          </a:xfrm>
          <a:prstGeom prst="rect">
            <a:avLst/>
          </a:prstGeom>
        </p:spPr>
        <p:txBody>
          <a:bodyPr wrap="none">
            <a:spAutoFit/>
          </a:bodyPr>
          <a:lstStyle/>
          <a:p>
            <a:r>
              <a:rPr lang="es-EC" dirty="0"/>
              <a:t>Mapa astral dibujado por mi padre</a:t>
            </a:r>
          </a:p>
        </p:txBody>
      </p:sp>
      <p:sp>
        <p:nvSpPr>
          <p:cNvPr id="4" name="Rectángulo 3"/>
          <p:cNvSpPr/>
          <p:nvPr/>
        </p:nvSpPr>
        <p:spPr>
          <a:xfrm>
            <a:off x="2008112" y="5393030"/>
            <a:ext cx="2505814" cy="369332"/>
          </a:xfrm>
          <a:prstGeom prst="rect">
            <a:avLst/>
          </a:prstGeom>
        </p:spPr>
        <p:txBody>
          <a:bodyPr wrap="none">
            <a:spAutoFit/>
          </a:bodyPr>
          <a:lstStyle/>
          <a:p>
            <a:r>
              <a:rPr lang="es-EC" dirty="0"/>
              <a:t>Versículo de la biblia</a:t>
            </a:r>
          </a:p>
        </p:txBody>
      </p:sp>
      <p:sp>
        <p:nvSpPr>
          <p:cNvPr id="5" name="Rectángulo 4"/>
          <p:cNvSpPr/>
          <p:nvPr/>
        </p:nvSpPr>
        <p:spPr>
          <a:xfrm>
            <a:off x="2304445" y="818233"/>
            <a:ext cx="986167" cy="369332"/>
          </a:xfrm>
          <a:prstGeom prst="rect">
            <a:avLst/>
          </a:prstGeom>
        </p:spPr>
        <p:txBody>
          <a:bodyPr wrap="none">
            <a:spAutoFit/>
          </a:bodyPr>
          <a:lstStyle/>
          <a:p>
            <a:r>
              <a:rPr lang="es-EC" dirty="0"/>
              <a:t>Detalle</a:t>
            </a:r>
          </a:p>
        </p:txBody>
      </p:sp>
      <p:sp>
        <p:nvSpPr>
          <p:cNvPr id="6" name="Rectángulo 5"/>
          <p:cNvSpPr/>
          <p:nvPr/>
        </p:nvSpPr>
        <p:spPr>
          <a:xfrm>
            <a:off x="8245031" y="885468"/>
            <a:ext cx="986167" cy="369332"/>
          </a:xfrm>
          <a:prstGeom prst="rect">
            <a:avLst/>
          </a:prstGeom>
        </p:spPr>
        <p:txBody>
          <a:bodyPr wrap="none">
            <a:spAutoFit/>
          </a:bodyPr>
          <a:lstStyle/>
          <a:p>
            <a:r>
              <a:rPr lang="es-EC" dirty="0"/>
              <a:t>Detalle</a:t>
            </a:r>
          </a:p>
        </p:txBody>
      </p:sp>
      <p:pic>
        <p:nvPicPr>
          <p:cNvPr id="7" name="Marcador de contenid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6290" y="1728197"/>
            <a:ext cx="4509458" cy="3124200"/>
          </a:xfr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0197" y="1423397"/>
            <a:ext cx="4898572" cy="3429000"/>
          </a:xfrm>
          <a:prstGeom prst="rect">
            <a:avLst/>
          </a:prstGeom>
        </p:spPr>
      </p:pic>
    </p:spTree>
    <p:extLst>
      <p:ext uri="{BB962C8B-B14F-4D97-AF65-F5344CB8AC3E}">
        <p14:creationId xmlns:p14="http://schemas.microsoft.com/office/powerpoint/2010/main" val="3798420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747" y="105834"/>
            <a:ext cx="9905998" cy="1905000"/>
          </a:xfrm>
        </p:spPr>
        <p:txBody>
          <a:bodyPr/>
          <a:lstStyle/>
          <a:p>
            <a:r>
              <a:rPr lang="es-EC" dirty="0"/>
              <a:t>¨Retrato paterno¨</a:t>
            </a:r>
            <a:br>
              <a:rPr lang="es-EC" dirty="0"/>
            </a:br>
            <a:endParaRPr lang="es-EC" dirty="0"/>
          </a:p>
        </p:txBody>
      </p:sp>
      <p:sp>
        <p:nvSpPr>
          <p:cNvPr id="3" name="Marcador de contenido 2"/>
          <p:cNvSpPr>
            <a:spLocks noGrp="1"/>
          </p:cNvSpPr>
          <p:nvPr>
            <p:ph idx="1"/>
          </p:nvPr>
        </p:nvSpPr>
        <p:spPr>
          <a:xfrm>
            <a:off x="306875" y="1052587"/>
            <a:ext cx="4971520" cy="5003800"/>
          </a:xfrm>
        </p:spPr>
        <p:txBody>
          <a:bodyPr>
            <a:normAutofit/>
          </a:bodyPr>
          <a:lstStyle/>
          <a:p>
            <a:pPr algn="just"/>
            <a:r>
              <a:rPr lang="es-ES" dirty="0">
                <a:effectLst/>
              </a:rPr>
              <a:t>De forma simbólica muestro al espectador aquel tránsito, en el que se oculta también mi intención de clausurar aquel ciclo, confrontando y haciendo frente al trauma, dominando aquel espacio enmarcado, subvertido ahora al lenguaje de mis sueños. Para esta obra utilicé como recurso un dibujo de una propuesta anterior, en la cual se observa una interpretación del retrato de mi padre, a partir de esta idea comencé a elaborar la propuesta, experimentando con volúmenes sobre dibujos a modo de prueba. </a:t>
            </a:r>
            <a:endParaRPr lang="es-EC" dirty="0">
              <a:effectLst/>
            </a:endParaRPr>
          </a:p>
        </p:txBody>
      </p:sp>
      <p:pic>
        <p:nvPicPr>
          <p:cNvPr id="4" name="Imagen 3"/>
          <p:cNvPicPr>
            <a:picLocks noChangeAspect="1"/>
          </p:cNvPicPr>
          <p:nvPr/>
        </p:nvPicPr>
        <p:blipFill>
          <a:blip r:embed="rId2"/>
          <a:stretch>
            <a:fillRect/>
          </a:stretch>
        </p:blipFill>
        <p:spPr>
          <a:xfrm>
            <a:off x="6624071" y="393606"/>
            <a:ext cx="4084674" cy="6053853"/>
          </a:xfrm>
          <a:prstGeom prst="rect">
            <a:avLst/>
          </a:prstGeom>
        </p:spPr>
      </p:pic>
    </p:spTree>
    <p:extLst>
      <p:ext uri="{BB962C8B-B14F-4D97-AF65-F5344CB8AC3E}">
        <p14:creationId xmlns:p14="http://schemas.microsoft.com/office/powerpoint/2010/main" val="2980024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747" y="105834"/>
            <a:ext cx="9905998" cy="1905000"/>
          </a:xfrm>
        </p:spPr>
        <p:txBody>
          <a:bodyPr/>
          <a:lstStyle/>
          <a:p>
            <a:r>
              <a:rPr lang="es-EC" dirty="0"/>
              <a:t>¨</a:t>
            </a:r>
            <a:r>
              <a:rPr lang="es-EC" dirty="0">
                <a:effectLst/>
              </a:rPr>
              <a:t>La cita”</a:t>
            </a:r>
            <a:br>
              <a:rPr lang="es-EC" dirty="0"/>
            </a:br>
            <a:endParaRPr lang="es-EC" dirty="0"/>
          </a:p>
        </p:txBody>
      </p:sp>
      <p:sp>
        <p:nvSpPr>
          <p:cNvPr id="3" name="Marcador de contenido 2"/>
          <p:cNvSpPr>
            <a:spLocks noGrp="1"/>
          </p:cNvSpPr>
          <p:nvPr>
            <p:ph idx="1"/>
          </p:nvPr>
        </p:nvSpPr>
        <p:spPr>
          <a:xfrm>
            <a:off x="306875" y="1052587"/>
            <a:ext cx="4971520" cy="5003800"/>
          </a:xfrm>
        </p:spPr>
        <p:txBody>
          <a:bodyPr>
            <a:normAutofit lnSpcReduction="10000"/>
          </a:bodyPr>
          <a:lstStyle/>
          <a:p>
            <a:pPr algn="just"/>
            <a:r>
              <a:rPr lang="es-EC" dirty="0">
                <a:effectLst/>
              </a:rPr>
              <a:t>Esta obra parte de un proyecto que realicé en los primeros años de estudio en el ITAE, el cual refleja un momento de completa aceptación en lo que yo consideraba el fin único de la humanidad, el encuentro ineludible con la muerte. </a:t>
            </a:r>
          </a:p>
          <a:p>
            <a:pPr algn="just"/>
            <a:r>
              <a:rPr lang="es-EC" dirty="0">
                <a:effectLst/>
              </a:rPr>
              <a:t>el haber trasladado ésta obra aquí toma otra dimensión al marcar el cierre de un ciclo, la muerte de esta etapa, el fallecimiento de las sensaciones entorno a la relación fallida con mi padre, el asistir a ese funeral en donde queda clausurado ese ciclo, pero como una manera de honrar el momento. </a:t>
            </a:r>
          </a:p>
        </p:txBody>
      </p:sp>
      <p:pic>
        <p:nvPicPr>
          <p:cNvPr id="5" name="Imagen 4"/>
          <p:cNvPicPr>
            <a:picLocks noChangeAspect="1"/>
          </p:cNvPicPr>
          <p:nvPr/>
        </p:nvPicPr>
        <p:blipFill>
          <a:blip r:embed="rId2"/>
          <a:stretch>
            <a:fillRect/>
          </a:stretch>
        </p:blipFill>
        <p:spPr>
          <a:xfrm>
            <a:off x="7583799" y="575733"/>
            <a:ext cx="2674005" cy="5169744"/>
          </a:xfrm>
          <a:prstGeom prst="rect">
            <a:avLst/>
          </a:prstGeom>
        </p:spPr>
      </p:pic>
    </p:spTree>
    <p:extLst>
      <p:ext uri="{BB962C8B-B14F-4D97-AF65-F5344CB8AC3E}">
        <p14:creationId xmlns:p14="http://schemas.microsoft.com/office/powerpoint/2010/main" val="1675687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1662" y="1439224"/>
            <a:ext cx="3836986" cy="876299"/>
          </a:xfrm>
        </p:spPr>
        <p:txBody>
          <a:bodyPr/>
          <a:lstStyle/>
          <a:p>
            <a:r>
              <a:rPr lang="es-ES" dirty="0">
                <a:effectLst/>
              </a:rPr>
              <a:t>Juana Córdova </a:t>
            </a:r>
            <a:endParaRPr lang="es-EC" dirty="0"/>
          </a:p>
        </p:txBody>
      </p:sp>
      <p:sp>
        <p:nvSpPr>
          <p:cNvPr id="3" name="Marcador de contenido 2"/>
          <p:cNvSpPr>
            <a:spLocks noGrp="1"/>
          </p:cNvSpPr>
          <p:nvPr>
            <p:ph idx="1"/>
          </p:nvPr>
        </p:nvSpPr>
        <p:spPr>
          <a:xfrm>
            <a:off x="860325" y="2686563"/>
            <a:ext cx="4058323" cy="1857404"/>
          </a:xfrm>
        </p:spPr>
        <p:txBody>
          <a:bodyPr>
            <a:normAutofit/>
          </a:bodyPr>
          <a:lstStyle/>
          <a:p>
            <a:pPr algn="just"/>
            <a:r>
              <a:rPr lang="es-ES" sz="1600" b="1" dirty="0">
                <a:effectLst/>
              </a:rPr>
              <a:t>esculturas</a:t>
            </a:r>
            <a:r>
              <a:rPr lang="es-ES" sz="1600" dirty="0">
                <a:effectLst/>
              </a:rPr>
              <a:t> e </a:t>
            </a:r>
            <a:r>
              <a:rPr lang="es-ES" sz="1600" b="1" dirty="0">
                <a:effectLst/>
              </a:rPr>
              <a:t>instalaciones</a:t>
            </a:r>
            <a:r>
              <a:rPr lang="es-ES" sz="1600" dirty="0">
                <a:effectLst/>
              </a:rPr>
              <a:t> utilizando utilización de </a:t>
            </a:r>
            <a:r>
              <a:rPr lang="es-ES" sz="1600" b="1" dirty="0">
                <a:effectLst/>
              </a:rPr>
              <a:t>materiales simbólicos</a:t>
            </a:r>
          </a:p>
          <a:p>
            <a:pPr algn="just"/>
            <a:r>
              <a:rPr lang="es-ES" sz="1600" dirty="0">
                <a:effectLst/>
              </a:rPr>
              <a:t>la  </a:t>
            </a:r>
            <a:r>
              <a:rPr lang="es-ES" sz="1600" b="1" dirty="0">
                <a:effectLst/>
              </a:rPr>
              <a:t>fragilidad</a:t>
            </a:r>
            <a:r>
              <a:rPr lang="es-ES" sz="1600" dirty="0">
                <a:effectLst/>
              </a:rPr>
              <a:t> del presente, al tránsito de la vida, la </a:t>
            </a:r>
            <a:r>
              <a:rPr lang="es-ES" sz="1600" b="1" dirty="0">
                <a:effectLst/>
              </a:rPr>
              <a:t>permanencia</a:t>
            </a:r>
            <a:r>
              <a:rPr lang="es-ES" sz="1600" dirty="0">
                <a:effectLst/>
              </a:rPr>
              <a:t>, la </a:t>
            </a:r>
            <a:r>
              <a:rPr lang="es-ES" sz="1600" b="1" dirty="0">
                <a:effectLst/>
              </a:rPr>
              <a:t>desolación</a:t>
            </a:r>
            <a:r>
              <a:rPr lang="es-ES" sz="1600" dirty="0">
                <a:effectLst/>
              </a:rPr>
              <a:t> </a:t>
            </a:r>
            <a:r>
              <a:rPr lang="es-ES" sz="1600" b="1" dirty="0">
                <a:effectLst/>
              </a:rPr>
              <a:t>de la belleza </a:t>
            </a:r>
            <a:r>
              <a:rPr lang="es-ES" sz="1600" dirty="0">
                <a:effectLst/>
              </a:rPr>
              <a:t>y la inminencia de la muerte.</a:t>
            </a:r>
            <a:endParaRPr lang="es-EC" sz="1600" dirty="0"/>
          </a:p>
        </p:txBody>
      </p:sp>
      <p:sp>
        <p:nvSpPr>
          <p:cNvPr id="4" name="Rectángulo 3"/>
          <p:cNvSpPr/>
          <p:nvPr/>
        </p:nvSpPr>
        <p:spPr>
          <a:xfrm>
            <a:off x="7291989" y="390421"/>
            <a:ext cx="3318933" cy="253916"/>
          </a:xfrm>
          <a:prstGeom prst="rect">
            <a:avLst/>
          </a:prstGeom>
        </p:spPr>
        <p:txBody>
          <a:bodyPr wrap="square">
            <a:spAutoFit/>
          </a:bodyPr>
          <a:lstStyle/>
          <a:p>
            <a:pPr algn="ctr"/>
            <a:r>
              <a:rPr lang="es-EC" sz="1050" dirty="0"/>
              <a:t>Alas de invierno</a:t>
            </a:r>
          </a:p>
        </p:txBody>
      </p:sp>
      <p:sp>
        <p:nvSpPr>
          <p:cNvPr id="6" name="Rectángulo 5"/>
          <p:cNvSpPr/>
          <p:nvPr/>
        </p:nvSpPr>
        <p:spPr>
          <a:xfrm>
            <a:off x="7608733" y="3013416"/>
            <a:ext cx="2722220" cy="253916"/>
          </a:xfrm>
          <a:prstGeom prst="rect">
            <a:avLst/>
          </a:prstGeom>
        </p:spPr>
        <p:txBody>
          <a:bodyPr wrap="none">
            <a:spAutoFit/>
          </a:bodyPr>
          <a:lstStyle/>
          <a:p>
            <a:pPr algn="ctr"/>
            <a:r>
              <a:rPr lang="es-EC" sz="1050" dirty="0"/>
              <a:t>Resina, alas de mariposa, 100 x 100 cm</a:t>
            </a:r>
          </a:p>
        </p:txBody>
      </p:sp>
      <p:sp>
        <p:nvSpPr>
          <p:cNvPr id="7" name="Rectángulo 6"/>
          <p:cNvSpPr/>
          <p:nvPr/>
        </p:nvSpPr>
        <p:spPr>
          <a:xfrm>
            <a:off x="8559313" y="3267332"/>
            <a:ext cx="821059" cy="253916"/>
          </a:xfrm>
          <a:prstGeom prst="rect">
            <a:avLst/>
          </a:prstGeom>
        </p:spPr>
        <p:txBody>
          <a:bodyPr wrap="none">
            <a:spAutoFit/>
          </a:bodyPr>
          <a:lstStyle/>
          <a:p>
            <a:r>
              <a:rPr lang="es-EC" sz="1050" dirty="0"/>
              <a:t>Fósil, 2016</a:t>
            </a:r>
          </a:p>
        </p:txBody>
      </p:sp>
      <p:sp>
        <p:nvSpPr>
          <p:cNvPr id="9" name="Rectángulo 8"/>
          <p:cNvSpPr/>
          <p:nvPr/>
        </p:nvSpPr>
        <p:spPr>
          <a:xfrm>
            <a:off x="7608733" y="5990297"/>
            <a:ext cx="2624436" cy="253916"/>
          </a:xfrm>
          <a:prstGeom prst="rect">
            <a:avLst/>
          </a:prstGeom>
        </p:spPr>
        <p:txBody>
          <a:bodyPr wrap="none">
            <a:spAutoFit/>
          </a:bodyPr>
          <a:lstStyle/>
          <a:p>
            <a:r>
              <a:rPr lang="es-EC" sz="1050" dirty="0"/>
              <a:t>Concha encontrada perforada, 2016</a:t>
            </a:r>
          </a:p>
        </p:txBody>
      </p:sp>
      <p:pic>
        <p:nvPicPr>
          <p:cNvPr id="10" name="Imagen 9" descr="http://www.juanacordova.com/wp-content/uploads/2019/02/alas-de-invierno-01-wp.jpg"/>
          <p:cNvPicPr/>
          <p:nvPr/>
        </p:nvPicPr>
        <p:blipFill>
          <a:blip r:embed="rId2"/>
          <a:srcRect/>
          <a:stretch>
            <a:fillRect/>
          </a:stretch>
        </p:blipFill>
        <p:spPr>
          <a:xfrm>
            <a:off x="7201764" y="666016"/>
            <a:ext cx="3536158" cy="2287250"/>
          </a:xfrm>
          <a:prstGeom prst="rect">
            <a:avLst/>
          </a:prstGeom>
          <a:noFill/>
          <a:ln>
            <a:noFill/>
            <a:prstDash/>
          </a:ln>
        </p:spPr>
      </p:pic>
      <p:pic>
        <p:nvPicPr>
          <p:cNvPr id="11" name="Imagen 10"/>
          <p:cNvPicPr>
            <a:picLocks noChangeAspect="1"/>
          </p:cNvPicPr>
          <p:nvPr/>
        </p:nvPicPr>
        <p:blipFill>
          <a:blip r:embed="rId3"/>
          <a:stretch>
            <a:fillRect/>
          </a:stretch>
        </p:blipFill>
        <p:spPr>
          <a:xfrm>
            <a:off x="7288218" y="3615265"/>
            <a:ext cx="3322704" cy="2154057"/>
          </a:xfrm>
          <a:prstGeom prst="rect">
            <a:avLst/>
          </a:prstGeom>
        </p:spPr>
      </p:pic>
    </p:spTree>
    <p:extLst>
      <p:ext uri="{BB962C8B-B14F-4D97-AF65-F5344CB8AC3E}">
        <p14:creationId xmlns:p14="http://schemas.microsoft.com/office/powerpoint/2010/main" val="2164929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670881" y="5250461"/>
            <a:ext cx="3672800" cy="369332"/>
          </a:xfrm>
          <a:prstGeom prst="rect">
            <a:avLst/>
          </a:prstGeom>
        </p:spPr>
        <p:txBody>
          <a:bodyPr wrap="none">
            <a:spAutoFit/>
          </a:bodyPr>
          <a:lstStyle/>
          <a:p>
            <a:r>
              <a:rPr lang="es-EC" dirty="0"/>
              <a:t>Maniquí con vestido de funeral</a:t>
            </a:r>
          </a:p>
        </p:txBody>
      </p:sp>
      <p:sp>
        <p:nvSpPr>
          <p:cNvPr id="4" name="Rectángulo 3"/>
          <p:cNvSpPr/>
          <p:nvPr/>
        </p:nvSpPr>
        <p:spPr>
          <a:xfrm>
            <a:off x="1804912" y="5619793"/>
            <a:ext cx="1991251" cy="369332"/>
          </a:xfrm>
          <a:prstGeom prst="rect">
            <a:avLst/>
          </a:prstGeom>
        </p:spPr>
        <p:txBody>
          <a:bodyPr wrap="none">
            <a:spAutoFit/>
          </a:bodyPr>
          <a:lstStyle/>
          <a:p>
            <a:r>
              <a:rPr lang="es-EC" dirty="0"/>
              <a:t>Entrada al patio</a:t>
            </a:r>
          </a:p>
        </p:txBody>
      </p:sp>
      <p:sp>
        <p:nvSpPr>
          <p:cNvPr id="5" name="Rectángulo 4"/>
          <p:cNvSpPr/>
          <p:nvPr/>
        </p:nvSpPr>
        <p:spPr>
          <a:xfrm>
            <a:off x="2304445" y="818233"/>
            <a:ext cx="986167" cy="369332"/>
          </a:xfrm>
          <a:prstGeom prst="rect">
            <a:avLst/>
          </a:prstGeom>
        </p:spPr>
        <p:txBody>
          <a:bodyPr wrap="none">
            <a:spAutoFit/>
          </a:bodyPr>
          <a:lstStyle/>
          <a:p>
            <a:r>
              <a:rPr lang="es-EC" dirty="0"/>
              <a:t>Detalle</a:t>
            </a:r>
          </a:p>
        </p:txBody>
      </p:sp>
      <p:sp>
        <p:nvSpPr>
          <p:cNvPr id="6" name="Rectángulo 5"/>
          <p:cNvSpPr/>
          <p:nvPr/>
        </p:nvSpPr>
        <p:spPr>
          <a:xfrm>
            <a:off x="8245031" y="885468"/>
            <a:ext cx="986167" cy="369332"/>
          </a:xfrm>
          <a:prstGeom prst="rect">
            <a:avLst/>
          </a:prstGeom>
        </p:spPr>
        <p:txBody>
          <a:bodyPr wrap="none">
            <a:spAutoFit/>
          </a:bodyPr>
          <a:lstStyle/>
          <a:p>
            <a:r>
              <a:rPr lang="es-EC" dirty="0"/>
              <a:t>Detalle</a:t>
            </a:r>
          </a:p>
        </p:txBody>
      </p:sp>
      <p:pic>
        <p:nvPicPr>
          <p:cNvPr id="8" name="Imagen 7"/>
          <p:cNvPicPr>
            <a:picLocks noChangeAspect="1"/>
          </p:cNvPicPr>
          <p:nvPr/>
        </p:nvPicPr>
        <p:blipFill>
          <a:blip r:embed="rId2"/>
          <a:stretch>
            <a:fillRect/>
          </a:stretch>
        </p:blipFill>
        <p:spPr>
          <a:xfrm>
            <a:off x="1966754" y="1254800"/>
            <a:ext cx="2030144" cy="4279763"/>
          </a:xfrm>
          <a:prstGeom prst="rect">
            <a:avLst/>
          </a:prstGeom>
        </p:spPr>
      </p:pic>
      <p:pic>
        <p:nvPicPr>
          <p:cNvPr id="10" name="Imagen 9" descr="D:\Nueva carpeta (54)\trae\IMG_20200422_21515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0668" y="1830917"/>
            <a:ext cx="5612130" cy="2654300"/>
          </a:xfrm>
          <a:prstGeom prst="rect">
            <a:avLst/>
          </a:prstGeom>
          <a:noFill/>
          <a:ln>
            <a:noFill/>
          </a:ln>
        </p:spPr>
      </p:pic>
    </p:spTree>
    <p:extLst>
      <p:ext uri="{BB962C8B-B14F-4D97-AF65-F5344CB8AC3E}">
        <p14:creationId xmlns:p14="http://schemas.microsoft.com/office/powerpoint/2010/main" val="3813012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4814" y="182034"/>
            <a:ext cx="9905998" cy="1905000"/>
          </a:xfrm>
        </p:spPr>
        <p:txBody>
          <a:bodyPr/>
          <a:lstStyle/>
          <a:p>
            <a:r>
              <a:rPr lang="es-EC" dirty="0"/>
              <a:t>¨</a:t>
            </a:r>
            <a:r>
              <a:rPr lang="es-EC" dirty="0">
                <a:effectLst/>
              </a:rPr>
              <a:t>EL GERMEN AISLADO”</a:t>
            </a:r>
            <a:br>
              <a:rPr lang="es-EC" dirty="0">
                <a:effectLst/>
              </a:rPr>
            </a:br>
            <a:br>
              <a:rPr lang="es-EC" dirty="0"/>
            </a:br>
            <a:endParaRPr lang="es-EC" dirty="0"/>
          </a:p>
        </p:txBody>
      </p:sp>
      <p:sp>
        <p:nvSpPr>
          <p:cNvPr id="3" name="Marcador de contenido 2"/>
          <p:cNvSpPr>
            <a:spLocks noGrp="1"/>
          </p:cNvSpPr>
          <p:nvPr>
            <p:ph idx="1"/>
          </p:nvPr>
        </p:nvSpPr>
        <p:spPr>
          <a:xfrm>
            <a:off x="306875" y="1052587"/>
            <a:ext cx="4971520" cy="5003800"/>
          </a:xfrm>
        </p:spPr>
        <p:txBody>
          <a:bodyPr>
            <a:normAutofit fontScale="92500" lnSpcReduction="20000"/>
          </a:bodyPr>
          <a:lstStyle/>
          <a:p>
            <a:pPr algn="just"/>
            <a:r>
              <a:rPr lang="es-EC" dirty="0">
                <a:effectLst/>
              </a:rPr>
              <a:t>Esta obra presenta un espacio compartido entre los pertenecías de mi padre y las mías. De cierta forma la herencia de educación en torno a la formación naval en mí, junto con el oficio de marino de mi padre ha dejado un número de piezas que al día de hoy tienen una carga simbólica, que transitan entre las buenas experiencias personales y las experiencias familiares tanto positivas como negativas</a:t>
            </a:r>
          </a:p>
          <a:p>
            <a:pPr algn="just"/>
            <a:r>
              <a:rPr lang="es-EC" dirty="0">
                <a:effectLst/>
              </a:rPr>
              <a:t>Cada una de estas piezas tiene una historia particular que desarrollamos independientemente el uno de otro, pero que en este contexto conforman una sola narración que cohabita en este espacio cerrado, una forma de “compartir” con él al menos en el plano simbólico. </a:t>
            </a:r>
          </a:p>
        </p:txBody>
      </p:sp>
      <p:pic>
        <p:nvPicPr>
          <p:cNvPr id="6" name="Imagen 5" descr="D:\Nueva carpeta (54)\escritorio\IMG_20200423_123132_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002" y="2010834"/>
            <a:ext cx="5612130" cy="2654300"/>
          </a:xfrm>
          <a:prstGeom prst="rect">
            <a:avLst/>
          </a:prstGeom>
          <a:noFill/>
          <a:ln>
            <a:noFill/>
          </a:ln>
        </p:spPr>
      </p:pic>
    </p:spTree>
    <p:extLst>
      <p:ext uri="{BB962C8B-B14F-4D97-AF65-F5344CB8AC3E}">
        <p14:creationId xmlns:p14="http://schemas.microsoft.com/office/powerpoint/2010/main" val="1005702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460841" y="5243122"/>
            <a:ext cx="3151825" cy="369332"/>
          </a:xfrm>
          <a:prstGeom prst="rect">
            <a:avLst/>
          </a:prstGeom>
        </p:spPr>
        <p:txBody>
          <a:bodyPr wrap="none">
            <a:spAutoFit/>
          </a:bodyPr>
          <a:lstStyle/>
          <a:p>
            <a:r>
              <a:rPr lang="es-EC" dirty="0"/>
              <a:t>Ramas intervenida y obras</a:t>
            </a:r>
          </a:p>
        </p:txBody>
      </p:sp>
      <p:sp>
        <p:nvSpPr>
          <p:cNvPr id="4" name="Rectángulo 3"/>
          <p:cNvSpPr/>
          <p:nvPr/>
        </p:nvSpPr>
        <p:spPr>
          <a:xfrm>
            <a:off x="2566912" y="5250461"/>
            <a:ext cx="1991251" cy="369332"/>
          </a:xfrm>
          <a:prstGeom prst="rect">
            <a:avLst/>
          </a:prstGeom>
        </p:spPr>
        <p:txBody>
          <a:bodyPr wrap="none">
            <a:spAutoFit/>
          </a:bodyPr>
          <a:lstStyle/>
          <a:p>
            <a:r>
              <a:rPr lang="es-EC" dirty="0"/>
              <a:t>Entrada al patio</a:t>
            </a:r>
          </a:p>
        </p:txBody>
      </p:sp>
      <p:sp>
        <p:nvSpPr>
          <p:cNvPr id="5" name="Rectángulo 4"/>
          <p:cNvSpPr/>
          <p:nvPr/>
        </p:nvSpPr>
        <p:spPr>
          <a:xfrm>
            <a:off x="2304445" y="818233"/>
            <a:ext cx="2383986" cy="369332"/>
          </a:xfrm>
          <a:prstGeom prst="rect">
            <a:avLst/>
          </a:prstGeom>
        </p:spPr>
        <p:txBody>
          <a:bodyPr wrap="none">
            <a:spAutoFit/>
          </a:bodyPr>
          <a:lstStyle/>
          <a:p>
            <a:r>
              <a:rPr lang="es-EC" dirty="0"/>
              <a:t>Espacio intervenido</a:t>
            </a:r>
          </a:p>
        </p:txBody>
      </p:sp>
      <p:sp>
        <p:nvSpPr>
          <p:cNvPr id="6" name="Rectángulo 5"/>
          <p:cNvSpPr/>
          <p:nvPr/>
        </p:nvSpPr>
        <p:spPr>
          <a:xfrm>
            <a:off x="8594232" y="1002899"/>
            <a:ext cx="986167" cy="369332"/>
          </a:xfrm>
          <a:prstGeom prst="rect">
            <a:avLst/>
          </a:prstGeom>
        </p:spPr>
        <p:txBody>
          <a:bodyPr wrap="none">
            <a:spAutoFit/>
          </a:bodyPr>
          <a:lstStyle/>
          <a:p>
            <a:r>
              <a:rPr lang="es-EC" dirty="0"/>
              <a:t>Detalle</a:t>
            </a:r>
          </a:p>
        </p:txBody>
      </p:sp>
      <p:pic>
        <p:nvPicPr>
          <p:cNvPr id="2" name="Imagen 1"/>
          <p:cNvPicPr>
            <a:picLocks noChangeAspect="1"/>
          </p:cNvPicPr>
          <p:nvPr/>
        </p:nvPicPr>
        <p:blipFill>
          <a:blip r:embed="rId2"/>
          <a:stretch>
            <a:fillRect/>
          </a:stretch>
        </p:blipFill>
        <p:spPr>
          <a:xfrm>
            <a:off x="672348" y="2077684"/>
            <a:ext cx="5614903" cy="265199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110" y="1875445"/>
            <a:ext cx="4075289" cy="3056467"/>
          </a:xfrm>
          <a:prstGeom prst="rect">
            <a:avLst/>
          </a:prstGeom>
        </p:spPr>
      </p:pic>
    </p:spTree>
    <p:extLst>
      <p:ext uri="{BB962C8B-B14F-4D97-AF65-F5344CB8AC3E}">
        <p14:creationId xmlns:p14="http://schemas.microsoft.com/office/powerpoint/2010/main" val="1843535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007532" y="5243122"/>
            <a:ext cx="2159566" cy="369332"/>
          </a:xfrm>
          <a:prstGeom prst="rect">
            <a:avLst/>
          </a:prstGeom>
        </p:spPr>
        <p:txBody>
          <a:bodyPr wrap="none">
            <a:spAutoFit/>
          </a:bodyPr>
          <a:lstStyle/>
          <a:p>
            <a:r>
              <a:rPr lang="es-EC" dirty="0"/>
              <a:t>Dibujo con padre</a:t>
            </a:r>
          </a:p>
        </p:txBody>
      </p:sp>
      <p:sp>
        <p:nvSpPr>
          <p:cNvPr id="4" name="Rectángulo 3"/>
          <p:cNvSpPr/>
          <p:nvPr/>
        </p:nvSpPr>
        <p:spPr>
          <a:xfrm>
            <a:off x="1965779" y="5243122"/>
            <a:ext cx="3381054" cy="369332"/>
          </a:xfrm>
          <a:prstGeom prst="rect">
            <a:avLst/>
          </a:prstGeom>
        </p:spPr>
        <p:txBody>
          <a:bodyPr wrap="none">
            <a:spAutoFit/>
          </a:bodyPr>
          <a:lstStyle/>
          <a:p>
            <a:r>
              <a:rPr lang="es-EC" dirty="0"/>
              <a:t>Piezas personales y paternas</a:t>
            </a:r>
          </a:p>
        </p:txBody>
      </p:sp>
      <p:sp>
        <p:nvSpPr>
          <p:cNvPr id="5" name="Rectángulo 4"/>
          <p:cNvSpPr/>
          <p:nvPr/>
        </p:nvSpPr>
        <p:spPr>
          <a:xfrm>
            <a:off x="3024569" y="1123033"/>
            <a:ext cx="1075936" cy="369332"/>
          </a:xfrm>
          <a:prstGeom prst="rect">
            <a:avLst/>
          </a:prstGeom>
        </p:spPr>
        <p:txBody>
          <a:bodyPr wrap="none">
            <a:spAutoFit/>
          </a:bodyPr>
          <a:lstStyle/>
          <a:p>
            <a:r>
              <a:rPr lang="es-EC" dirty="0"/>
              <a:t>Detalles</a:t>
            </a:r>
          </a:p>
        </p:txBody>
      </p:sp>
      <p:sp>
        <p:nvSpPr>
          <p:cNvPr id="6" name="Rectángulo 5"/>
          <p:cNvSpPr/>
          <p:nvPr/>
        </p:nvSpPr>
        <p:spPr>
          <a:xfrm>
            <a:off x="8594232" y="1002899"/>
            <a:ext cx="986167" cy="369332"/>
          </a:xfrm>
          <a:prstGeom prst="rect">
            <a:avLst/>
          </a:prstGeom>
        </p:spPr>
        <p:txBody>
          <a:bodyPr wrap="none">
            <a:spAutoFit/>
          </a:bodyPr>
          <a:lstStyle/>
          <a:p>
            <a:r>
              <a:rPr lang="es-EC" dirty="0"/>
              <a:t>Detalle</a:t>
            </a:r>
          </a:p>
        </p:txBody>
      </p:sp>
      <p:pic>
        <p:nvPicPr>
          <p:cNvPr id="8" name="Imagen 7" descr="D:\Nueva carpeta (54)\escritorio\IMG_20200423_110922_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602" y="2076528"/>
            <a:ext cx="5612130" cy="2654300"/>
          </a:xfrm>
          <a:prstGeom prst="rect">
            <a:avLst/>
          </a:prstGeom>
          <a:noFill/>
          <a:ln>
            <a:noFill/>
          </a:ln>
        </p:spPr>
      </p:pic>
      <p:pic>
        <p:nvPicPr>
          <p:cNvPr id="9" name="Imagen 8" descr="D:\Nueva carpeta (54)\escritorio\IMG_20200423_110952_1.jpg"/>
          <p:cNvPicPr/>
          <p:nvPr/>
        </p:nvPicPr>
        <p:blipFill rotWithShape="1">
          <a:blip r:embed="rId3" cstate="print">
            <a:extLst>
              <a:ext uri="{28A0092B-C50C-407E-A947-70E740481C1C}">
                <a14:useLocalDpi xmlns:a14="http://schemas.microsoft.com/office/drawing/2010/main" val="0"/>
              </a:ext>
            </a:extLst>
          </a:blip>
          <a:srcRect t="10512" b="10672"/>
          <a:stretch/>
        </p:blipFill>
        <p:spPr bwMode="auto">
          <a:xfrm>
            <a:off x="7960428" y="1492365"/>
            <a:ext cx="2152650" cy="35871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73331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013064" y="5530988"/>
            <a:ext cx="2443298" cy="369332"/>
          </a:xfrm>
          <a:prstGeom prst="rect">
            <a:avLst/>
          </a:prstGeom>
        </p:spPr>
        <p:txBody>
          <a:bodyPr wrap="none">
            <a:spAutoFit/>
          </a:bodyPr>
          <a:lstStyle/>
          <a:p>
            <a:r>
              <a:rPr lang="es-EC" dirty="0"/>
              <a:t>Detalle de un sueño</a:t>
            </a:r>
          </a:p>
        </p:txBody>
      </p:sp>
      <p:sp>
        <p:nvSpPr>
          <p:cNvPr id="4" name="Rectángulo 3"/>
          <p:cNvSpPr/>
          <p:nvPr/>
        </p:nvSpPr>
        <p:spPr>
          <a:xfrm>
            <a:off x="2770112" y="5243122"/>
            <a:ext cx="1927131" cy="369332"/>
          </a:xfrm>
          <a:prstGeom prst="rect">
            <a:avLst/>
          </a:prstGeom>
        </p:spPr>
        <p:txBody>
          <a:bodyPr wrap="none">
            <a:spAutoFit/>
          </a:bodyPr>
          <a:lstStyle/>
          <a:p>
            <a:r>
              <a:rPr lang="es-EC" dirty="0"/>
              <a:t>Piezas paternas</a:t>
            </a:r>
          </a:p>
        </p:txBody>
      </p:sp>
      <p:sp>
        <p:nvSpPr>
          <p:cNvPr id="5" name="Rectángulo 4"/>
          <p:cNvSpPr/>
          <p:nvPr/>
        </p:nvSpPr>
        <p:spPr>
          <a:xfrm>
            <a:off x="3024569" y="1123033"/>
            <a:ext cx="1075936" cy="369332"/>
          </a:xfrm>
          <a:prstGeom prst="rect">
            <a:avLst/>
          </a:prstGeom>
        </p:spPr>
        <p:txBody>
          <a:bodyPr wrap="none">
            <a:spAutoFit/>
          </a:bodyPr>
          <a:lstStyle/>
          <a:p>
            <a:r>
              <a:rPr lang="es-EC" dirty="0"/>
              <a:t>Detalles</a:t>
            </a:r>
          </a:p>
        </p:txBody>
      </p:sp>
      <p:sp>
        <p:nvSpPr>
          <p:cNvPr id="6" name="Rectángulo 5"/>
          <p:cNvSpPr/>
          <p:nvPr/>
        </p:nvSpPr>
        <p:spPr>
          <a:xfrm>
            <a:off x="8471444" y="484855"/>
            <a:ext cx="986167" cy="369332"/>
          </a:xfrm>
          <a:prstGeom prst="rect">
            <a:avLst/>
          </a:prstGeom>
        </p:spPr>
        <p:txBody>
          <a:bodyPr wrap="none">
            <a:spAutoFit/>
          </a:bodyPr>
          <a:lstStyle/>
          <a:p>
            <a:r>
              <a:rPr lang="es-EC" dirty="0"/>
              <a:t>Detalle</a:t>
            </a:r>
          </a:p>
        </p:txBody>
      </p:sp>
      <p:pic>
        <p:nvPicPr>
          <p:cNvPr id="10" name="Imagen 9" descr="D:\Nueva carpeta (54)\escritorio\IMG_20200423_11105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535" y="1958772"/>
            <a:ext cx="5612130" cy="2654300"/>
          </a:xfrm>
          <a:prstGeom prst="rect">
            <a:avLst/>
          </a:prstGeom>
          <a:noFill/>
          <a:ln>
            <a:noFill/>
          </a:ln>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3064" y="925658"/>
            <a:ext cx="2145486" cy="4533858"/>
          </a:xfrm>
          <a:prstGeom prst="rect">
            <a:avLst/>
          </a:prstGeom>
        </p:spPr>
      </p:pic>
    </p:spTree>
    <p:extLst>
      <p:ext uri="{BB962C8B-B14F-4D97-AF65-F5344CB8AC3E}">
        <p14:creationId xmlns:p14="http://schemas.microsoft.com/office/powerpoint/2010/main" val="863764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Proyecto Expositivo</a:t>
            </a:r>
          </a:p>
        </p:txBody>
      </p:sp>
      <p:sp>
        <p:nvSpPr>
          <p:cNvPr id="3" name="Marcador de contenido 2"/>
          <p:cNvSpPr>
            <a:spLocks noGrp="1"/>
          </p:cNvSpPr>
          <p:nvPr>
            <p:ph idx="1"/>
          </p:nvPr>
        </p:nvSpPr>
        <p:spPr>
          <a:xfrm>
            <a:off x="1141413" y="2311399"/>
            <a:ext cx="9905998" cy="3124201"/>
          </a:xfrm>
        </p:spPr>
        <p:txBody>
          <a:bodyPr/>
          <a:lstStyle/>
          <a:p>
            <a:r>
              <a:rPr lang="es-EC" dirty="0"/>
              <a:t>La elección del lugar-espacio no es casual </a:t>
            </a:r>
          </a:p>
          <a:p>
            <a:r>
              <a:rPr lang="es-EC" dirty="0"/>
              <a:t>la ciudadela Montebello 1era etapa km. 12.5 </a:t>
            </a:r>
            <a:r>
              <a:rPr lang="es-EC" dirty="0" err="1"/>
              <a:t>via</a:t>
            </a:r>
            <a:r>
              <a:rPr lang="es-EC" dirty="0"/>
              <a:t> Daule</a:t>
            </a:r>
          </a:p>
          <a:p>
            <a:r>
              <a:rPr lang="es-EC" dirty="0"/>
              <a:t>24 de ABRIL-2020</a:t>
            </a:r>
          </a:p>
        </p:txBody>
      </p:sp>
    </p:spTree>
    <p:extLst>
      <p:ext uri="{BB962C8B-B14F-4D97-AF65-F5344CB8AC3E}">
        <p14:creationId xmlns:p14="http://schemas.microsoft.com/office/powerpoint/2010/main" val="3728845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stretch>
            <a:fillRect/>
          </a:stretch>
        </p:blipFill>
        <p:spPr>
          <a:xfrm>
            <a:off x="1137277" y="1935617"/>
            <a:ext cx="4804735" cy="3198397"/>
          </a:xfrm>
          <a:prstGeom prst="rect">
            <a:avLst/>
          </a:prstGeom>
        </p:spPr>
      </p:pic>
      <p:sp>
        <p:nvSpPr>
          <p:cNvPr id="4" name="Rectángulo 3"/>
          <p:cNvSpPr/>
          <p:nvPr/>
        </p:nvSpPr>
        <p:spPr>
          <a:xfrm>
            <a:off x="667426" y="5578501"/>
            <a:ext cx="5527475" cy="369332"/>
          </a:xfrm>
          <a:prstGeom prst="rect">
            <a:avLst/>
          </a:prstGeom>
        </p:spPr>
        <p:txBody>
          <a:bodyPr wrap="none">
            <a:spAutoFit/>
          </a:bodyPr>
          <a:lstStyle/>
          <a:p>
            <a:r>
              <a:rPr lang="es-EC" dirty="0"/>
              <a:t>Imágenes del espacio- Área comedor y cocina</a:t>
            </a:r>
          </a:p>
        </p:txBody>
      </p:sp>
      <p:sp>
        <p:nvSpPr>
          <p:cNvPr id="6" name="Rectángulo 5"/>
          <p:cNvSpPr/>
          <p:nvPr/>
        </p:nvSpPr>
        <p:spPr>
          <a:xfrm>
            <a:off x="6550886" y="5578501"/>
            <a:ext cx="5246949" cy="369332"/>
          </a:xfrm>
          <a:prstGeom prst="rect">
            <a:avLst/>
          </a:prstGeom>
        </p:spPr>
        <p:txBody>
          <a:bodyPr wrap="none">
            <a:spAutoFit/>
          </a:bodyPr>
          <a:lstStyle/>
          <a:p>
            <a:r>
              <a:rPr lang="es-EC" dirty="0"/>
              <a:t>Imágenes del espacio - acceso a dormitorios</a:t>
            </a:r>
          </a:p>
        </p:txBody>
      </p:sp>
      <p:pic>
        <p:nvPicPr>
          <p:cNvPr id="7" name="Imagen 6"/>
          <p:cNvPicPr>
            <a:picLocks noChangeAspect="1"/>
          </p:cNvPicPr>
          <p:nvPr/>
        </p:nvPicPr>
        <p:blipFill>
          <a:blip r:embed="rId3"/>
          <a:stretch>
            <a:fillRect/>
          </a:stretch>
        </p:blipFill>
        <p:spPr>
          <a:xfrm>
            <a:off x="6550886" y="1916811"/>
            <a:ext cx="4841973" cy="3217203"/>
          </a:xfrm>
          <a:prstGeom prst="rect">
            <a:avLst/>
          </a:prstGeom>
        </p:spPr>
      </p:pic>
    </p:spTree>
    <p:extLst>
      <p:ext uri="{BB962C8B-B14F-4D97-AF65-F5344CB8AC3E}">
        <p14:creationId xmlns:p14="http://schemas.microsoft.com/office/powerpoint/2010/main" val="2599051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a:t>Vista aérea del espacio expositivo</a:t>
            </a:r>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5182" y="2003685"/>
            <a:ext cx="4818459" cy="3999182"/>
          </a:xfrm>
        </p:spPr>
      </p:pic>
    </p:spTree>
    <p:extLst>
      <p:ext uri="{BB962C8B-B14F-4D97-AF65-F5344CB8AC3E}">
        <p14:creationId xmlns:p14="http://schemas.microsoft.com/office/powerpoint/2010/main" val="1567554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a:t>Espacio de montaje de la obra ¨Encuentros DIVERGENTES¨ y ¨Amor leal, dos engendros disonantes¨</a:t>
            </a:r>
          </a:p>
        </p:txBody>
      </p:sp>
      <p:pic>
        <p:nvPicPr>
          <p:cNvPr id="4" name="Marcador de contenido 3"/>
          <p:cNvPicPr>
            <a:picLocks noGrp="1" noChangeAspect="1"/>
          </p:cNvPicPr>
          <p:nvPr>
            <p:ph idx="1"/>
          </p:nvPr>
        </p:nvPicPr>
        <p:blipFill>
          <a:blip r:embed="rId2"/>
          <a:stretch>
            <a:fillRect/>
          </a:stretch>
        </p:blipFill>
        <p:spPr>
          <a:xfrm>
            <a:off x="3048543" y="2438401"/>
            <a:ext cx="5922406" cy="3327354"/>
          </a:xfrm>
          <a:prstGeom prst="rect">
            <a:avLst/>
          </a:prstGeom>
        </p:spPr>
      </p:pic>
    </p:spTree>
    <p:extLst>
      <p:ext uri="{BB962C8B-B14F-4D97-AF65-F5344CB8AC3E}">
        <p14:creationId xmlns:p14="http://schemas.microsoft.com/office/powerpoint/2010/main" val="2331800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4480" y="364066"/>
            <a:ext cx="9905998" cy="1905000"/>
          </a:xfrm>
        </p:spPr>
        <p:txBody>
          <a:bodyPr/>
          <a:lstStyle/>
          <a:p>
            <a:pPr algn="ctr"/>
            <a:r>
              <a:rPr lang="es-EC" dirty="0"/>
              <a:t>Montaje de la obra “Intersección” Y “AGALMATA”</a:t>
            </a:r>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51024" y="2396067"/>
            <a:ext cx="3652910" cy="3124200"/>
          </a:xfrm>
        </p:spPr>
      </p:pic>
    </p:spTree>
    <p:extLst>
      <p:ext uri="{BB962C8B-B14F-4D97-AF65-F5344CB8AC3E}">
        <p14:creationId xmlns:p14="http://schemas.microsoft.com/office/powerpoint/2010/main" val="3572189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5931" y="865717"/>
            <a:ext cx="3836986" cy="876299"/>
          </a:xfrm>
        </p:spPr>
        <p:txBody>
          <a:bodyPr/>
          <a:lstStyle/>
          <a:p>
            <a:r>
              <a:rPr lang="es-ES" dirty="0">
                <a:effectLst/>
              </a:rPr>
              <a:t>Janeth Méndez</a:t>
            </a:r>
            <a:endParaRPr lang="es-EC" dirty="0"/>
          </a:p>
        </p:txBody>
      </p:sp>
      <p:sp>
        <p:nvSpPr>
          <p:cNvPr id="3" name="Marcador de contenido 2"/>
          <p:cNvSpPr>
            <a:spLocks noGrp="1"/>
          </p:cNvSpPr>
          <p:nvPr>
            <p:ph idx="1"/>
          </p:nvPr>
        </p:nvSpPr>
        <p:spPr>
          <a:xfrm>
            <a:off x="251210" y="2385997"/>
            <a:ext cx="4058323" cy="1857404"/>
          </a:xfrm>
        </p:spPr>
        <p:txBody>
          <a:bodyPr>
            <a:normAutofit fontScale="92500" lnSpcReduction="20000"/>
          </a:bodyPr>
          <a:lstStyle/>
          <a:p>
            <a:pPr algn="just"/>
            <a:r>
              <a:rPr lang="es-EC" sz="1600" dirty="0">
                <a:effectLst/>
              </a:rPr>
              <a:t>utilización de </a:t>
            </a:r>
            <a:r>
              <a:rPr lang="es-EC" sz="1600" b="1" dirty="0">
                <a:effectLst/>
              </a:rPr>
              <a:t>materiales altamente simbólicos</a:t>
            </a:r>
            <a:r>
              <a:rPr lang="es-EC" sz="1600" dirty="0">
                <a:effectLst/>
              </a:rPr>
              <a:t> como el cabello, la sangre, el sudor y el semen.</a:t>
            </a:r>
          </a:p>
          <a:p>
            <a:pPr algn="just"/>
            <a:r>
              <a:rPr lang="es-EC" sz="1600" dirty="0"/>
              <a:t>los </a:t>
            </a:r>
            <a:r>
              <a:rPr lang="es-EC" sz="1600" b="1" dirty="0"/>
              <a:t>cuerpos como sujetos vibrantes</a:t>
            </a:r>
            <a:r>
              <a:rPr lang="es-EC" sz="1600" dirty="0"/>
              <a:t>, </a:t>
            </a:r>
          </a:p>
          <a:p>
            <a:pPr algn="just"/>
            <a:r>
              <a:rPr lang="es-EC" sz="1600" dirty="0"/>
              <a:t>la reivindicación del cuerpo, del </a:t>
            </a:r>
            <a:r>
              <a:rPr lang="es-EC" sz="1600" b="1" dirty="0"/>
              <a:t>conocimiento del Yo</a:t>
            </a:r>
            <a:r>
              <a:rPr lang="es-EC" sz="1600" dirty="0"/>
              <a:t>, </a:t>
            </a:r>
          </a:p>
          <a:p>
            <a:pPr algn="just"/>
            <a:r>
              <a:rPr lang="es-EC" sz="1600" dirty="0"/>
              <a:t> la </a:t>
            </a:r>
            <a:r>
              <a:rPr lang="es-EC" sz="1600" b="1" dirty="0"/>
              <a:t>celebración del deseo</a:t>
            </a:r>
            <a:endParaRPr lang="es-EC" sz="1600" b="1" dirty="0">
              <a:effectLst/>
            </a:endParaRPr>
          </a:p>
        </p:txBody>
      </p:sp>
      <p:sp>
        <p:nvSpPr>
          <p:cNvPr id="4" name="Rectángulo 3"/>
          <p:cNvSpPr/>
          <p:nvPr/>
        </p:nvSpPr>
        <p:spPr>
          <a:xfrm>
            <a:off x="5176871" y="634564"/>
            <a:ext cx="3318933" cy="253916"/>
          </a:xfrm>
          <a:prstGeom prst="rect">
            <a:avLst/>
          </a:prstGeom>
        </p:spPr>
        <p:txBody>
          <a:bodyPr wrap="square">
            <a:spAutoFit/>
          </a:bodyPr>
          <a:lstStyle/>
          <a:p>
            <a:pPr algn="ctr"/>
            <a:r>
              <a:rPr lang="es-EC" sz="1050" dirty="0"/>
              <a:t>Pasado mañana es miércoles </a:t>
            </a:r>
          </a:p>
        </p:txBody>
      </p:sp>
      <p:sp>
        <p:nvSpPr>
          <p:cNvPr id="6" name="Rectángulo 5"/>
          <p:cNvSpPr/>
          <p:nvPr/>
        </p:nvSpPr>
        <p:spPr>
          <a:xfrm>
            <a:off x="6047684" y="5270997"/>
            <a:ext cx="1752403" cy="253916"/>
          </a:xfrm>
          <a:prstGeom prst="rect">
            <a:avLst/>
          </a:prstGeom>
        </p:spPr>
        <p:txBody>
          <a:bodyPr wrap="none">
            <a:spAutoFit/>
          </a:bodyPr>
          <a:lstStyle/>
          <a:p>
            <a:pPr algn="ctr"/>
            <a:r>
              <a:rPr lang="es-EC" sz="1050" dirty="0"/>
              <a:t>Sangre y papel de arroz</a:t>
            </a:r>
          </a:p>
        </p:txBody>
      </p:sp>
      <p:sp>
        <p:nvSpPr>
          <p:cNvPr id="7" name="Rectángulo 6"/>
          <p:cNvSpPr/>
          <p:nvPr/>
        </p:nvSpPr>
        <p:spPr>
          <a:xfrm>
            <a:off x="9854893" y="669940"/>
            <a:ext cx="832279" cy="253916"/>
          </a:xfrm>
          <a:prstGeom prst="rect">
            <a:avLst/>
          </a:prstGeom>
        </p:spPr>
        <p:txBody>
          <a:bodyPr wrap="none">
            <a:spAutoFit/>
          </a:bodyPr>
          <a:lstStyle/>
          <a:p>
            <a:r>
              <a:rPr lang="es-EC" sz="1050" dirty="0"/>
              <a:t>Paréntesis</a:t>
            </a:r>
          </a:p>
        </p:txBody>
      </p:sp>
      <p:sp>
        <p:nvSpPr>
          <p:cNvPr id="9" name="Rectángulo 8"/>
          <p:cNvSpPr/>
          <p:nvPr/>
        </p:nvSpPr>
        <p:spPr>
          <a:xfrm>
            <a:off x="9114195" y="5295176"/>
            <a:ext cx="2585964" cy="253916"/>
          </a:xfrm>
          <a:prstGeom prst="rect">
            <a:avLst/>
          </a:prstGeom>
        </p:spPr>
        <p:txBody>
          <a:bodyPr wrap="none">
            <a:spAutoFit/>
          </a:bodyPr>
          <a:lstStyle/>
          <a:p>
            <a:r>
              <a:rPr lang="es-EC" sz="1050" dirty="0"/>
              <a:t>Cabello, dimensiones variables, 2003</a:t>
            </a:r>
          </a:p>
        </p:txBody>
      </p:sp>
      <p:pic>
        <p:nvPicPr>
          <p:cNvPr id="2049" name="Imagen 14" descr="17-PareÌntesis"/>
          <p:cNvPicPr>
            <a:picLocks noChangeAspect="1" noChangeArrowheads="1"/>
          </p:cNvPicPr>
          <p:nvPr/>
        </p:nvPicPr>
        <p:blipFill>
          <a:blip r:embed="rId2" cstate="print">
            <a:extLst>
              <a:ext uri="{28A0092B-C50C-407E-A947-70E740481C1C}">
                <a14:useLocalDpi xmlns:a14="http://schemas.microsoft.com/office/drawing/2010/main" val="0"/>
              </a:ext>
            </a:extLst>
          </a:blip>
          <a:srcRect b="28558"/>
          <a:stretch>
            <a:fillRect/>
          </a:stretch>
        </p:blipFill>
        <p:spPr bwMode="auto">
          <a:xfrm>
            <a:off x="8841907" y="1573689"/>
            <a:ext cx="2858252" cy="29142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p:nvSpPr>
        <p:spPr bwMode="auto">
          <a:xfrm>
            <a:off x="4817533" y="1934231"/>
            <a:ext cx="55805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ctr" defTabSz="914400" rtl="0" eaLnBrk="0" fontAlgn="base" latinLnBrk="0" hangingPunct="0">
              <a:lnSpc>
                <a:spcPct val="100000"/>
              </a:lnSpc>
              <a:spcBef>
                <a:spcPct val="0"/>
              </a:spcBef>
              <a:spcAft>
                <a:spcPct val="0"/>
              </a:spcAft>
              <a:buClrTx/>
              <a:buSzTx/>
              <a:buFontTx/>
              <a:buNone/>
              <a:tabLst/>
            </a:pPr>
            <a:endParaRPr kumimoji="0" lang="es-ES" altLang="es-EC" sz="1800" b="0" i="0" u="none" strike="noStrike" cap="none" normalizeH="0" baseline="0" dirty="0">
              <a:ln>
                <a:noFill/>
              </a:ln>
              <a:solidFill>
                <a:schemeClr val="tx1"/>
              </a:solidFill>
              <a:effectLst/>
              <a:latin typeface="Arial" panose="020B0604020202020204" pitchFamily="34" charset="0"/>
            </a:endParaRPr>
          </a:p>
        </p:txBody>
      </p:sp>
      <p:pic>
        <p:nvPicPr>
          <p:cNvPr id="13" name="Imagen 12"/>
          <p:cNvPicPr>
            <a:picLocks noChangeAspect="1"/>
          </p:cNvPicPr>
          <p:nvPr/>
        </p:nvPicPr>
        <p:blipFill>
          <a:blip r:embed="rId3"/>
          <a:stretch>
            <a:fillRect/>
          </a:stretch>
        </p:blipFill>
        <p:spPr>
          <a:xfrm>
            <a:off x="5533655" y="1303866"/>
            <a:ext cx="2605367" cy="3463724"/>
          </a:xfrm>
          <a:prstGeom prst="rect">
            <a:avLst/>
          </a:prstGeom>
        </p:spPr>
      </p:pic>
    </p:spTree>
    <p:extLst>
      <p:ext uri="{BB962C8B-B14F-4D97-AF65-F5344CB8AC3E}">
        <p14:creationId xmlns:p14="http://schemas.microsoft.com/office/powerpoint/2010/main" val="3167089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4480" y="364066"/>
            <a:ext cx="9905998" cy="1905000"/>
          </a:xfrm>
        </p:spPr>
        <p:txBody>
          <a:bodyPr/>
          <a:lstStyle/>
          <a:p>
            <a:pPr algn="ctr"/>
            <a:r>
              <a:rPr lang="es-EC" dirty="0"/>
              <a:t>Espacio de montaje “la cita” y “El germen aislado”</a:t>
            </a:r>
          </a:p>
        </p:txBody>
      </p:sp>
      <p:pic>
        <p:nvPicPr>
          <p:cNvPr id="7" name="Marcador de contenido 6"/>
          <p:cNvPicPr>
            <a:picLocks noGrp="1" noChangeAspect="1"/>
          </p:cNvPicPr>
          <p:nvPr>
            <p:ph idx="1"/>
          </p:nvPr>
        </p:nvPicPr>
        <p:blipFill rotWithShape="1">
          <a:blip r:embed="rId2">
            <a:extLst>
              <a:ext uri="{28A0092B-C50C-407E-A947-70E740481C1C}">
                <a14:useLocalDpi xmlns:a14="http://schemas.microsoft.com/office/drawing/2010/main" val="0"/>
              </a:ext>
            </a:extLst>
          </a:blip>
          <a:srcRect t="14637"/>
          <a:stretch/>
        </p:blipFill>
        <p:spPr>
          <a:xfrm>
            <a:off x="2272601" y="1947333"/>
            <a:ext cx="7609756" cy="3970867"/>
          </a:xfrm>
        </p:spPr>
      </p:pic>
    </p:spTree>
    <p:extLst>
      <p:ext uri="{BB962C8B-B14F-4D97-AF65-F5344CB8AC3E}">
        <p14:creationId xmlns:p14="http://schemas.microsoft.com/office/powerpoint/2010/main" val="9037618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735098" y="609600"/>
            <a:ext cx="4798142" cy="364285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Montaje de las obras</a:t>
            </a:r>
          </a:p>
        </p:txBody>
      </p:sp>
      <p:pic>
        <p:nvPicPr>
          <p:cNvPr id="4" name="Imagen 3" descr="Captura de pantalla de un celular con letras&#10;&#10;Descripción generada automáticamente">
            <a:extLst>
              <a:ext uri="{FF2B5EF4-FFF2-40B4-BE49-F238E27FC236}">
                <a16:creationId xmlns:a16="http://schemas.microsoft.com/office/drawing/2014/main" id="{A66CC0CC-C33D-4B9A-A5D4-D4A1C9696603}"/>
              </a:ext>
            </a:extLst>
          </p:cNvPr>
          <p:cNvPicPr>
            <a:picLocks noChangeAspect="1"/>
          </p:cNvPicPr>
          <p:nvPr/>
        </p:nvPicPr>
        <p:blipFill rotWithShape="1">
          <a:blip r:embed="rId3">
            <a:extLst>
              <a:ext uri="{28A0092B-C50C-407E-A947-70E740481C1C}">
                <a14:useLocalDpi xmlns:a14="http://schemas.microsoft.com/office/drawing/2010/main" val="0"/>
              </a:ext>
            </a:extLst>
          </a:blip>
          <a:srcRect t="8180" b="8899"/>
          <a:stretch/>
        </p:blipFill>
        <p:spPr>
          <a:xfrm>
            <a:off x="633999" y="636640"/>
            <a:ext cx="5462001" cy="559154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523589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Epílogo</a:t>
            </a:r>
          </a:p>
        </p:txBody>
      </p:sp>
      <p:sp>
        <p:nvSpPr>
          <p:cNvPr id="3" name="Marcador de contenido 2"/>
          <p:cNvSpPr>
            <a:spLocks noGrp="1"/>
          </p:cNvSpPr>
          <p:nvPr>
            <p:ph idx="1"/>
          </p:nvPr>
        </p:nvSpPr>
        <p:spPr>
          <a:xfrm>
            <a:off x="921280" y="1862666"/>
            <a:ext cx="9905998" cy="4402667"/>
          </a:xfrm>
        </p:spPr>
        <p:txBody>
          <a:bodyPr>
            <a:normAutofit/>
          </a:bodyPr>
          <a:lstStyle/>
          <a:p>
            <a:pPr algn="just"/>
            <a:r>
              <a:rPr lang="es-EC" dirty="0"/>
              <a:t>Este interés por el inconsciente me llevó a generar la muestra Intersticio. Motivada por las técnicas de psicoanálisis, utilizando como metodología procesos de autoconocimiento logré apropiarme de mis propios códigos y simbologías oníricas, llegando a producir pequeñas narraciones a manera de escenarios, en donde aquel lenguaje del inconsciente se manifestaba como forma física dando cuerpo a lo intangible. Para ello debí comprender, mediante el estudio de la teoría psicoanalítica, del surrealismo y del espacio, que aquellos traumas o represiones que habitan en el inconsciente utilizan y que el sueño como medio de expresión, que esas expresiones en el sueño se pueden potencializar como obras y que esas obras pueden encontrar y agregar  otra capa de sentido al espacio, así como la heterotopía.</a:t>
            </a:r>
          </a:p>
          <a:p>
            <a:endParaRPr lang="es-EC" dirty="0"/>
          </a:p>
        </p:txBody>
      </p:sp>
    </p:spTree>
    <p:extLst>
      <p:ext uri="{BB962C8B-B14F-4D97-AF65-F5344CB8AC3E}">
        <p14:creationId xmlns:p14="http://schemas.microsoft.com/office/powerpoint/2010/main" val="41948721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41413" y="1634067"/>
            <a:ext cx="9905998" cy="4157133"/>
          </a:xfrm>
        </p:spPr>
        <p:txBody>
          <a:bodyPr>
            <a:normAutofit/>
          </a:bodyPr>
          <a:lstStyle/>
          <a:p>
            <a:pPr algn="just"/>
            <a:r>
              <a:rPr lang="es-EC" dirty="0"/>
              <a:t>Respecto a la muestra puedo señalar que el desarrollarla a partir de instalaciones fue de gran importancia ya que el espectador obtenía una experiencia vivencial, que estimulaba toda su capacidad sensorial, desde la táctil, auditiva, visual y olfativa. Teniendo una mayor inmersión en la experiencia. Esto es de gran valor ya que muchas veces pasamos por alto aspectos significantes en la producción de sentido a partir de la vivencia y escenarios personales, que encuentran gran valor al ser experimentados por el público.</a:t>
            </a:r>
          </a:p>
          <a:p>
            <a:pPr marL="0" indent="0">
              <a:buNone/>
            </a:pPr>
            <a:endParaRPr lang="es-EC" dirty="0"/>
          </a:p>
        </p:txBody>
      </p:sp>
    </p:spTree>
    <p:extLst>
      <p:ext uri="{BB962C8B-B14F-4D97-AF65-F5344CB8AC3E}">
        <p14:creationId xmlns:p14="http://schemas.microsoft.com/office/powerpoint/2010/main" val="2179779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lnSpcReduction="10000"/>
          </a:bodyPr>
          <a:lstStyle/>
          <a:p>
            <a:pPr algn="just"/>
            <a:r>
              <a:rPr lang="es-EC" dirty="0"/>
              <a:t>Entre las limitantes puedo señalar que la situación mundial en la que nos encontramos con respecto al virus Covid19 generó un freno en la producción de algunas piezas, ya que los almacenes donde compraba el material cerraron a razón de la cuarentena, de ahí que tuve que reformular algunas piezas y omitir otras, quedando con la expectativa de estas últimas poder realizarlas apenas tenga la mínima oportunidad.</a:t>
            </a:r>
          </a:p>
          <a:p>
            <a:pPr algn="just"/>
            <a:r>
              <a:rPr lang="es-EC" dirty="0"/>
              <a:t>Al finalizar el proyecto puedo concluir que de cierta forma ha sido un proceso catártico, en el que elementos de traumas se organizan para generar algo con valor, entendiendo que se puede convivir con esa dualidad y generar una sublimación de aquellos eventos. </a:t>
            </a:r>
          </a:p>
          <a:p>
            <a:endParaRPr lang="es-EC" dirty="0"/>
          </a:p>
          <a:p>
            <a:endParaRPr lang="es-EC" dirty="0"/>
          </a:p>
        </p:txBody>
      </p:sp>
    </p:spTree>
    <p:extLst>
      <p:ext uri="{BB962C8B-B14F-4D97-AF65-F5344CB8AC3E}">
        <p14:creationId xmlns:p14="http://schemas.microsoft.com/office/powerpoint/2010/main" val="32730281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85813" y="2675466"/>
            <a:ext cx="9905998" cy="3124201"/>
          </a:xfrm>
        </p:spPr>
        <p:txBody>
          <a:bodyPr>
            <a:normAutofit/>
          </a:bodyPr>
          <a:lstStyle/>
          <a:p>
            <a:pPr algn="ctr"/>
            <a:r>
              <a:rPr lang="es-EC" sz="8800" dirty="0"/>
              <a:t>Gracias</a:t>
            </a:r>
          </a:p>
        </p:txBody>
      </p:sp>
    </p:spTree>
    <p:extLst>
      <p:ext uri="{BB962C8B-B14F-4D97-AF65-F5344CB8AC3E}">
        <p14:creationId xmlns:p14="http://schemas.microsoft.com/office/powerpoint/2010/main" val="1946629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747" y="105834"/>
            <a:ext cx="9905998" cy="1905000"/>
          </a:xfrm>
        </p:spPr>
        <p:txBody>
          <a:bodyPr/>
          <a:lstStyle/>
          <a:p>
            <a:r>
              <a:rPr lang="es-ES" dirty="0">
                <a:effectLst/>
              </a:rPr>
              <a:t>Luigi </a:t>
            </a:r>
            <a:r>
              <a:rPr lang="es-US" dirty="0">
                <a:effectLst/>
              </a:rPr>
              <a:t>Stornaiolo</a:t>
            </a:r>
            <a:endParaRPr lang="es-EC" dirty="0"/>
          </a:p>
        </p:txBody>
      </p:sp>
      <p:sp>
        <p:nvSpPr>
          <p:cNvPr id="3" name="Marcador de contenido 2"/>
          <p:cNvSpPr>
            <a:spLocks noGrp="1"/>
          </p:cNvSpPr>
          <p:nvPr>
            <p:ph idx="1"/>
          </p:nvPr>
        </p:nvSpPr>
        <p:spPr>
          <a:xfrm>
            <a:off x="311679" y="2341036"/>
            <a:ext cx="4971520" cy="1857404"/>
          </a:xfrm>
        </p:spPr>
        <p:txBody>
          <a:bodyPr>
            <a:normAutofit fontScale="85000" lnSpcReduction="10000"/>
          </a:bodyPr>
          <a:lstStyle/>
          <a:p>
            <a:pPr algn="just"/>
            <a:r>
              <a:rPr lang="es-US" dirty="0">
                <a:effectLst/>
              </a:rPr>
              <a:t>pretende en su pintura un confrontamiento transformador, que puede visualizarse incluso en el confrontamiento de su estilo pictórico, ya que éste se mueve entre lo figurativo y lo abstracto, y es que ese mismo estilo le resultaba pertinente para retratar el lado más oscuro de la ciudad</a:t>
            </a:r>
            <a:endParaRPr lang="es-EC" dirty="0"/>
          </a:p>
        </p:txBody>
      </p:sp>
      <p:sp>
        <p:nvSpPr>
          <p:cNvPr id="4" name="Rectángulo 3"/>
          <p:cNvSpPr/>
          <p:nvPr/>
        </p:nvSpPr>
        <p:spPr>
          <a:xfrm>
            <a:off x="5283199" y="728133"/>
            <a:ext cx="6596981" cy="646331"/>
          </a:xfrm>
          <a:prstGeom prst="rect">
            <a:avLst/>
          </a:prstGeom>
        </p:spPr>
        <p:txBody>
          <a:bodyPr wrap="square">
            <a:spAutoFit/>
          </a:bodyPr>
          <a:lstStyle/>
          <a:p>
            <a:pPr algn="ctr"/>
            <a:r>
              <a:rPr lang="es-ES" dirty="0"/>
              <a:t>Espectáculos </a:t>
            </a:r>
            <a:r>
              <a:rPr lang="es-ES" dirty="0" err="1"/>
              <a:t>energumenescos</a:t>
            </a:r>
            <a:r>
              <a:rPr lang="es-ES" dirty="0"/>
              <a:t> de gente ebria en noche </a:t>
            </a:r>
            <a:r>
              <a:rPr lang="es-ES" dirty="0" err="1"/>
              <a:t>plenilunada</a:t>
            </a:r>
            <a:endParaRPr lang="es-EC" dirty="0"/>
          </a:p>
        </p:txBody>
      </p:sp>
      <p:sp>
        <p:nvSpPr>
          <p:cNvPr id="6" name="Rectángulo 5"/>
          <p:cNvSpPr/>
          <p:nvPr/>
        </p:nvSpPr>
        <p:spPr>
          <a:xfrm>
            <a:off x="7787885" y="5809735"/>
            <a:ext cx="1975221" cy="369332"/>
          </a:xfrm>
          <a:prstGeom prst="rect">
            <a:avLst/>
          </a:prstGeom>
        </p:spPr>
        <p:txBody>
          <a:bodyPr wrap="none">
            <a:spAutoFit/>
          </a:bodyPr>
          <a:lstStyle/>
          <a:p>
            <a:r>
              <a:rPr lang="es-ES" dirty="0"/>
              <a:t>Óleo sobre tela </a:t>
            </a:r>
            <a:endParaRPr lang="es-EC" dirty="0"/>
          </a:p>
        </p:txBody>
      </p:sp>
      <p:pic>
        <p:nvPicPr>
          <p:cNvPr id="7" name="Imagen 6" descr="EspectÃ¡culos energumenÃ©sco  - Stornaiolo Luigi  | ARTEX"/>
          <p:cNvPicPr/>
          <p:nvPr/>
        </p:nvPicPr>
        <p:blipFill>
          <a:blip r:embed="rId2"/>
          <a:srcRect/>
          <a:stretch>
            <a:fillRect/>
          </a:stretch>
        </p:blipFill>
        <p:spPr>
          <a:xfrm>
            <a:off x="6295689" y="1744365"/>
            <a:ext cx="4572000" cy="3429000"/>
          </a:xfrm>
          <a:prstGeom prst="rect">
            <a:avLst/>
          </a:prstGeom>
          <a:noFill/>
          <a:ln>
            <a:noFill/>
            <a:prstDash/>
          </a:ln>
        </p:spPr>
      </p:pic>
    </p:spTree>
    <p:extLst>
      <p:ext uri="{BB962C8B-B14F-4D97-AF65-F5344CB8AC3E}">
        <p14:creationId xmlns:p14="http://schemas.microsoft.com/office/powerpoint/2010/main" val="218634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40267" y="74140"/>
            <a:ext cx="9905998" cy="1400433"/>
          </a:xfrm>
        </p:spPr>
        <p:txBody>
          <a:bodyPr/>
          <a:lstStyle/>
          <a:p>
            <a:r>
              <a:rPr lang="es-EC" dirty="0">
                <a:solidFill>
                  <a:schemeClr val="tx1"/>
                </a:solidFill>
              </a:rPr>
              <a:t>Pertinencia del proyecto</a:t>
            </a:r>
          </a:p>
        </p:txBody>
      </p:sp>
      <p:sp>
        <p:nvSpPr>
          <p:cNvPr id="3" name="Marcador de contenido 2"/>
          <p:cNvSpPr>
            <a:spLocks noGrp="1"/>
          </p:cNvSpPr>
          <p:nvPr>
            <p:ph idx="1"/>
          </p:nvPr>
        </p:nvSpPr>
        <p:spPr>
          <a:xfrm>
            <a:off x="1141413" y="1573427"/>
            <a:ext cx="9905998" cy="4629665"/>
          </a:xfrm>
        </p:spPr>
        <p:txBody>
          <a:bodyPr>
            <a:normAutofit/>
          </a:bodyPr>
          <a:lstStyle/>
          <a:p>
            <a:pPr algn="just"/>
            <a:r>
              <a:rPr lang="es-EC" b="1" u="sng" dirty="0" err="1">
                <a:solidFill>
                  <a:schemeClr val="tx1"/>
                </a:solidFill>
                <a:effectLst/>
              </a:rPr>
              <a:t>Solá</a:t>
            </a:r>
            <a:r>
              <a:rPr lang="es-EC" b="1" u="sng" dirty="0">
                <a:solidFill>
                  <a:schemeClr val="tx1"/>
                </a:solidFill>
                <a:effectLst/>
              </a:rPr>
              <a:t> Franco</a:t>
            </a:r>
            <a:r>
              <a:rPr lang="es-EC" dirty="0">
                <a:effectLst/>
              </a:rPr>
              <a:t>: </a:t>
            </a:r>
            <a:r>
              <a:rPr lang="es-EC" b="1" dirty="0">
                <a:effectLst/>
              </a:rPr>
              <a:t>diario como registro</a:t>
            </a:r>
            <a:r>
              <a:rPr lang="es-EC" dirty="0">
                <a:effectLst/>
              </a:rPr>
              <a:t>. </a:t>
            </a:r>
            <a:r>
              <a:rPr lang="es-EC" b="1" dirty="0" err="1">
                <a:effectLst/>
              </a:rPr>
              <a:t>incompletud</a:t>
            </a:r>
            <a:r>
              <a:rPr lang="es-EC" dirty="0">
                <a:effectLst/>
              </a:rPr>
              <a:t>, valor propio como obra de Ilustración.  No es mi intención crear volúmenes de diarios de sueño. </a:t>
            </a:r>
          </a:p>
          <a:p>
            <a:pPr algn="just"/>
            <a:r>
              <a:rPr lang="es-EC" b="1" u="sng" dirty="0">
                <a:solidFill>
                  <a:schemeClr val="tx1"/>
                </a:solidFill>
                <a:effectLst/>
              </a:rPr>
              <a:t>Juana Córdova </a:t>
            </a:r>
            <a:r>
              <a:rPr lang="es-EC" b="1" dirty="0">
                <a:solidFill>
                  <a:schemeClr val="tx1"/>
                </a:solidFill>
                <a:effectLst/>
              </a:rPr>
              <a:t>y </a:t>
            </a:r>
            <a:r>
              <a:rPr lang="es-EC" b="1" u="sng" dirty="0">
                <a:solidFill>
                  <a:schemeClr val="tx1"/>
                </a:solidFill>
                <a:effectLst/>
              </a:rPr>
              <a:t>Janeth Méndez</a:t>
            </a:r>
            <a:r>
              <a:rPr lang="es-EC" b="1" dirty="0">
                <a:solidFill>
                  <a:schemeClr val="tx1"/>
                </a:solidFill>
                <a:effectLst/>
              </a:rPr>
              <a:t>: </a:t>
            </a:r>
            <a:r>
              <a:rPr lang="es-EC" b="1" dirty="0">
                <a:effectLst/>
              </a:rPr>
              <a:t>materiales orgánicos</a:t>
            </a:r>
            <a:r>
              <a:rPr lang="es-EC" dirty="0">
                <a:effectLst/>
              </a:rPr>
              <a:t>, </a:t>
            </a:r>
            <a:r>
              <a:rPr lang="es-EC" b="1" dirty="0">
                <a:effectLst/>
              </a:rPr>
              <a:t>significado</a:t>
            </a:r>
            <a:r>
              <a:rPr lang="es-EC" dirty="0">
                <a:effectLst/>
              </a:rPr>
              <a:t> o una </a:t>
            </a:r>
            <a:r>
              <a:rPr lang="es-EC" b="1" dirty="0">
                <a:effectLst/>
              </a:rPr>
              <a:t>simbología</a:t>
            </a:r>
            <a:r>
              <a:rPr lang="es-EC" dirty="0">
                <a:effectLst/>
              </a:rPr>
              <a:t>. exploración del ser físico. </a:t>
            </a:r>
          </a:p>
          <a:p>
            <a:pPr algn="just"/>
            <a:r>
              <a:rPr lang="es-EC" dirty="0">
                <a:effectLst/>
              </a:rPr>
              <a:t>no utilizo materiales naturales u orgánicos sino sintéticos, </a:t>
            </a:r>
            <a:r>
              <a:rPr lang="es-EC" sz="1600" dirty="0">
                <a:effectLst/>
              </a:rPr>
              <a:t>MI PROPUESTA PARTE </a:t>
            </a:r>
            <a:r>
              <a:rPr lang="es-EC" dirty="0">
                <a:effectLst/>
              </a:rPr>
              <a:t>de la exploración del ser </a:t>
            </a:r>
            <a:r>
              <a:rPr lang="es-EC" sz="1600" dirty="0" err="1">
                <a:effectLst/>
              </a:rPr>
              <a:t>IN</a:t>
            </a:r>
            <a:r>
              <a:rPr lang="es-EC" dirty="0" err="1">
                <a:effectLst/>
              </a:rPr>
              <a:t>consciente</a:t>
            </a:r>
            <a:r>
              <a:rPr lang="es-EC" dirty="0">
                <a:effectLst/>
              </a:rPr>
              <a:t>. </a:t>
            </a:r>
          </a:p>
          <a:p>
            <a:pPr algn="just"/>
            <a:r>
              <a:rPr lang="es-EC" b="1" u="sng" dirty="0">
                <a:solidFill>
                  <a:schemeClr val="tx1"/>
                </a:solidFill>
                <a:effectLst/>
              </a:rPr>
              <a:t>Luigi Stornaiolo:</a:t>
            </a:r>
            <a:r>
              <a:rPr lang="es-EC" dirty="0">
                <a:solidFill>
                  <a:schemeClr val="tx1"/>
                </a:solidFill>
                <a:effectLst/>
              </a:rPr>
              <a:t> </a:t>
            </a:r>
            <a:r>
              <a:rPr lang="es-EC" b="1" dirty="0">
                <a:effectLst/>
              </a:rPr>
              <a:t>exploración de elementos psíquicos</a:t>
            </a:r>
            <a:r>
              <a:rPr lang="es-EC" dirty="0">
                <a:effectLst/>
              </a:rPr>
              <a:t>, su obra gira entorno a los </a:t>
            </a:r>
            <a:r>
              <a:rPr lang="es-EC" b="1" dirty="0">
                <a:effectLst/>
              </a:rPr>
              <a:t>personajes</a:t>
            </a:r>
            <a:r>
              <a:rPr lang="es-EC" dirty="0">
                <a:effectLst/>
              </a:rPr>
              <a:t> y </a:t>
            </a:r>
            <a:r>
              <a:rPr lang="es-EC" b="1" dirty="0">
                <a:effectLst/>
              </a:rPr>
              <a:t>escenarios</a:t>
            </a:r>
            <a:r>
              <a:rPr lang="es-EC" dirty="0">
                <a:effectLst/>
              </a:rPr>
              <a:t> de la ciudad, en mi caso es una narración más personal.</a:t>
            </a:r>
          </a:p>
          <a:p>
            <a:pPr algn="just"/>
            <a:endParaRPr lang="es-EC" dirty="0"/>
          </a:p>
          <a:p>
            <a:pPr marL="0" indent="0" algn="just">
              <a:buNone/>
            </a:pPr>
            <a:endParaRPr lang="es-EC" dirty="0"/>
          </a:p>
        </p:txBody>
      </p:sp>
    </p:spTree>
    <p:extLst>
      <p:ext uri="{BB962C8B-B14F-4D97-AF65-F5344CB8AC3E}">
        <p14:creationId xmlns:p14="http://schemas.microsoft.com/office/powerpoint/2010/main" val="23887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60682" y="1659834"/>
            <a:ext cx="9905998" cy="3124201"/>
          </a:xfrm>
        </p:spPr>
        <p:txBody>
          <a:bodyPr>
            <a:normAutofit/>
          </a:bodyPr>
          <a:lstStyle/>
          <a:p>
            <a:pPr algn="just"/>
            <a:r>
              <a:rPr lang="es-EC" dirty="0"/>
              <a:t>las producciones de los antecedentes no tienen características </a:t>
            </a:r>
            <a:r>
              <a:rPr lang="es-EC" b="1" dirty="0"/>
              <a:t>invasiva</a:t>
            </a:r>
            <a:r>
              <a:rPr lang="es-EC" dirty="0"/>
              <a:t> o instalativas de </a:t>
            </a:r>
            <a:r>
              <a:rPr lang="es-EC" b="1" dirty="0"/>
              <a:t>gran formato</a:t>
            </a:r>
            <a:r>
              <a:rPr lang="es-EC" dirty="0"/>
              <a:t>, </a:t>
            </a:r>
          </a:p>
          <a:p>
            <a:pPr algn="just"/>
            <a:r>
              <a:rPr lang="es-EC" dirty="0"/>
              <a:t>Aunque es evidente que los </a:t>
            </a:r>
            <a:r>
              <a:rPr lang="es-EC" b="1" dirty="0"/>
              <a:t>artistas trabajan con su psique</a:t>
            </a:r>
            <a:r>
              <a:rPr lang="es-EC" dirty="0"/>
              <a:t>, en el contexto local </a:t>
            </a:r>
            <a:r>
              <a:rPr lang="es-EC" b="1" dirty="0"/>
              <a:t>son muy pocas </a:t>
            </a:r>
            <a:r>
              <a:rPr lang="es-EC" dirty="0"/>
              <a:t>las muestras que usan el </a:t>
            </a:r>
            <a:r>
              <a:rPr lang="es-EC" b="1" dirty="0"/>
              <a:t>psicoanálisis</a:t>
            </a:r>
            <a:r>
              <a:rPr lang="es-EC" dirty="0"/>
              <a:t> y el </a:t>
            </a:r>
            <a:r>
              <a:rPr lang="es-EC" b="1" dirty="0"/>
              <a:t>inconsciente</a:t>
            </a:r>
            <a:r>
              <a:rPr lang="es-EC" dirty="0"/>
              <a:t> como </a:t>
            </a:r>
            <a:r>
              <a:rPr lang="es-EC" b="1" dirty="0"/>
              <a:t>eje central.</a:t>
            </a:r>
          </a:p>
          <a:p>
            <a:endParaRPr lang="es-EC" dirty="0"/>
          </a:p>
        </p:txBody>
      </p:sp>
    </p:spTree>
    <p:extLst>
      <p:ext uri="{BB962C8B-B14F-4D97-AF65-F5344CB8AC3E}">
        <p14:creationId xmlns:p14="http://schemas.microsoft.com/office/powerpoint/2010/main" val="8857481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lla">
  <a:themeElements>
    <a:clrScheme name="Malla">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alla">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lla">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otalTime>24</TotalTime>
  <Words>3032</Words>
  <Application>Microsoft Office PowerPoint</Application>
  <PresentationFormat>Panorámica</PresentationFormat>
  <Paragraphs>256</Paragraphs>
  <Slides>65</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65</vt:i4>
      </vt:variant>
    </vt:vector>
  </HeadingPairs>
  <TitlesOfParts>
    <vt:vector size="68" baseType="lpstr">
      <vt:lpstr>Arial</vt:lpstr>
      <vt:lpstr>Century Gothic</vt:lpstr>
      <vt:lpstr>Malla</vt:lpstr>
      <vt:lpstr>   INTERSTICIO  Eniff Katherine Bayas R.</vt:lpstr>
      <vt:lpstr>motivación</vt:lpstr>
      <vt:lpstr> AntecedenteS</vt:lpstr>
      <vt:lpstr>Eduardo Solá </vt:lpstr>
      <vt:lpstr>Juana Córdova </vt:lpstr>
      <vt:lpstr>Janeth Méndez</vt:lpstr>
      <vt:lpstr>Luigi Stornaiolo</vt:lpstr>
      <vt:lpstr>Pertinencia del proyecto</vt:lpstr>
      <vt:lpstr>Presentación de PowerPoint</vt:lpstr>
      <vt:lpstr>Declaración de intenciones</vt:lpstr>
      <vt:lpstr>Presentación de PowerPoint</vt:lpstr>
      <vt:lpstr>genealogía</vt:lpstr>
      <vt:lpstr>La estructura de la Psique  </vt:lpstr>
      <vt:lpstr>Símbolo y su expresión en los sueños</vt:lpstr>
      <vt:lpstr>Presentación de PowerPoint</vt:lpstr>
      <vt:lpstr>Liberar al hombre de la razón, influencia del Surrealismo</vt:lpstr>
      <vt:lpstr>Sobre el espacio y sus formas de habitarlo</vt:lpstr>
      <vt:lpstr>Yayoi Kusama</vt:lpstr>
      <vt:lpstr>Jee Young Lee</vt:lpstr>
      <vt:lpstr>Louise Bourgeois</vt:lpstr>
      <vt:lpstr>Chiharu Shiota</vt:lpstr>
      <vt:lpstr>La menesunda</vt:lpstr>
      <vt:lpstr>Propuesta artística</vt:lpstr>
      <vt:lpstr>Indagaciones previas</vt:lpstr>
      <vt:lpstr>Eniff bayas</vt:lpstr>
      <vt:lpstr>Presentación de PowerPoint</vt:lpstr>
      <vt:lpstr>Presentación de PowerPoint</vt:lpstr>
      <vt:lpstr>Presentación de PowerPoint</vt:lpstr>
      <vt:lpstr>Presentación de PowerPoint</vt:lpstr>
      <vt:lpstr>obras</vt:lpstr>
      <vt:lpstr>¨Intersección¨ </vt:lpstr>
      <vt:lpstr>Presentación de PowerPoint</vt:lpstr>
      <vt:lpstr>Presentación de PowerPoint</vt:lpstr>
      <vt:lpstr>Presentación de PowerPoint</vt:lpstr>
      <vt:lpstr>“AGALMATA”  </vt:lpstr>
      <vt:lpstr>Presentación de PowerPoint</vt:lpstr>
      <vt:lpstr>“Amor leal, dos engendros disonantes¨ </vt:lpstr>
      <vt:lpstr>Presentación de PowerPoint</vt:lpstr>
      <vt:lpstr>Presentación de PowerPoint</vt:lpstr>
      <vt:lpstr>Presentación de PowerPoint</vt:lpstr>
      <vt:lpstr>Presentación de PowerPoint</vt:lpstr>
      <vt:lpstr>Presentación de PowerPoint</vt:lpstr>
      <vt:lpstr>¨Encuentros DIVERGENTES¨ </vt:lpstr>
      <vt:lpstr>Presentación de PowerPoint</vt:lpstr>
      <vt:lpstr>Presentación de PowerPoint</vt:lpstr>
      <vt:lpstr>Presentación de PowerPoint</vt:lpstr>
      <vt:lpstr>Presentación de PowerPoint</vt:lpstr>
      <vt:lpstr>¨Retrato paterno¨ </vt:lpstr>
      <vt:lpstr>¨La cita” </vt:lpstr>
      <vt:lpstr>Presentación de PowerPoint</vt:lpstr>
      <vt:lpstr>¨EL GERMEN AISLADO”  </vt:lpstr>
      <vt:lpstr>Presentación de PowerPoint</vt:lpstr>
      <vt:lpstr>Presentación de PowerPoint</vt:lpstr>
      <vt:lpstr>Presentación de PowerPoint</vt:lpstr>
      <vt:lpstr>Proyecto Expositivo</vt:lpstr>
      <vt:lpstr>Presentación de PowerPoint</vt:lpstr>
      <vt:lpstr>Vista aérea del espacio expositivo</vt:lpstr>
      <vt:lpstr>Espacio de montaje de la obra ¨Encuentros DIVERGENTES¨ y ¨Amor leal, dos engendros disonantes¨</vt:lpstr>
      <vt:lpstr>Montaje de la obra “Intersección” Y “AGALMATA”</vt:lpstr>
      <vt:lpstr>Espacio de montaje “la cita” y “El germen aislado”</vt:lpstr>
      <vt:lpstr>Montaje de las obras</vt:lpstr>
      <vt:lpstr>Epílogo</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INTERSTICIO  Eniff Katherine Bayas R.</dc:title>
  <dc:creator>Eniff Bayas</dc:creator>
  <cp:lastModifiedBy>Eniff Bayas</cp:lastModifiedBy>
  <cp:revision>4</cp:revision>
  <dcterms:created xsi:type="dcterms:W3CDTF">2020-05-02T07:59:26Z</dcterms:created>
  <dcterms:modified xsi:type="dcterms:W3CDTF">2020-05-02T16:40:56Z</dcterms:modified>
</cp:coreProperties>
</file>